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sldIdLst>
    <p:sldId id="258" r:id="rId2"/>
    <p:sldId id="302" r:id="rId3"/>
    <p:sldId id="352" r:id="rId4"/>
    <p:sldId id="723" r:id="rId5"/>
    <p:sldId id="266" r:id="rId6"/>
    <p:sldId id="303" r:id="rId7"/>
    <p:sldId id="307" r:id="rId8"/>
    <p:sldId id="305" r:id="rId9"/>
    <p:sldId id="306" r:id="rId10"/>
    <p:sldId id="734" r:id="rId11"/>
    <p:sldId id="724" r:id="rId12"/>
    <p:sldId id="725" r:id="rId13"/>
    <p:sldId id="726" r:id="rId14"/>
    <p:sldId id="360" r:id="rId15"/>
    <p:sldId id="363" r:id="rId16"/>
    <p:sldId id="727" r:id="rId17"/>
    <p:sldId id="355" r:id="rId18"/>
    <p:sldId id="711" r:id="rId19"/>
    <p:sldId id="359" r:id="rId20"/>
    <p:sldId id="735" r:id="rId21"/>
    <p:sldId id="320" r:id="rId22"/>
    <p:sldId id="361" r:id="rId23"/>
    <p:sldId id="261" r:id="rId24"/>
    <p:sldId id="365" r:id="rId25"/>
    <p:sldId id="321" r:id="rId26"/>
    <p:sldId id="322" r:id="rId27"/>
    <p:sldId id="367" r:id="rId28"/>
    <p:sldId id="356" r:id="rId29"/>
    <p:sldId id="282"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895"/>
    <a:srgbClr val="CC00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9781"/>
    <p:restoredTop sz="94695"/>
  </p:normalViewPr>
  <p:slideViewPr>
    <p:cSldViewPr snapToGrid="0" snapToObjects="1">
      <p:cViewPr varScale="1">
        <p:scale>
          <a:sx n="89" d="100"/>
          <a:sy n="89" d="100"/>
        </p:scale>
        <p:origin x="168" y="90"/>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tricia O'Brien, SND" userId="ed3b136f-7492-4a49-aef9-8df60254a1e2" providerId="ADAL" clId="{DC4FB313-7323-455D-98AF-681BD4417448}"/>
    <pc:docChg chg="delSld">
      <pc:chgData name="Patricia O'Brien, SND" userId="ed3b136f-7492-4a49-aef9-8df60254a1e2" providerId="ADAL" clId="{DC4FB313-7323-455D-98AF-681BD4417448}" dt="2022-01-31T18:37:07.812" v="2" actId="2696"/>
      <pc:docMkLst>
        <pc:docMk/>
      </pc:docMkLst>
      <pc:sldChg chg="del">
        <pc:chgData name="Patricia O'Brien, SND" userId="ed3b136f-7492-4a49-aef9-8df60254a1e2" providerId="ADAL" clId="{DC4FB313-7323-455D-98AF-681BD4417448}" dt="2022-01-31T18:37:04.778" v="1" actId="2696"/>
        <pc:sldMkLst>
          <pc:docMk/>
          <pc:sldMk cId="638849342" sldId="296"/>
        </pc:sldMkLst>
      </pc:sldChg>
      <pc:sldChg chg="del">
        <pc:chgData name="Patricia O'Brien, SND" userId="ed3b136f-7492-4a49-aef9-8df60254a1e2" providerId="ADAL" clId="{DC4FB313-7323-455D-98AF-681BD4417448}" dt="2022-01-31T18:37:07.812" v="2" actId="2696"/>
        <pc:sldMkLst>
          <pc:docMk/>
          <pc:sldMk cId="2717950663" sldId="304"/>
        </pc:sldMkLst>
      </pc:sldChg>
      <pc:sldChg chg="del">
        <pc:chgData name="Patricia O'Brien, SND" userId="ed3b136f-7492-4a49-aef9-8df60254a1e2" providerId="ADAL" clId="{DC4FB313-7323-455D-98AF-681BD4417448}" dt="2022-01-31T18:37:01.169" v="0" actId="2696"/>
        <pc:sldMkLst>
          <pc:docMk/>
          <pc:sldMk cId="453461133" sldId="73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A5BA9C-1AA3-FF4E-A238-269FC12726AD}" type="datetimeFigureOut">
              <a:rPr lang="en-US" smtClean="0"/>
              <a:t>1/31/2022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A5088D-4C4F-8843-BA5A-9494575FBC13}" type="slidenum">
              <a:rPr lang="en-US" smtClean="0"/>
              <a:t>‹#›</a:t>
            </a:fld>
            <a:endParaRPr lang="en-US" dirty="0"/>
          </a:p>
        </p:txBody>
      </p:sp>
    </p:spTree>
    <p:extLst>
      <p:ext uri="{BB962C8B-B14F-4D97-AF65-F5344CB8AC3E}">
        <p14:creationId xmlns:p14="http://schemas.microsoft.com/office/powerpoint/2010/main" val="2738119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0E43B-918A-244A-BE59-B686CFBAF7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B8AFEA2-6BD7-864A-B3B8-7DB7599650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F7A7D99-DF90-E043-9CAC-F642E77951E7}"/>
              </a:ext>
            </a:extLst>
          </p:cNvPr>
          <p:cNvSpPr>
            <a:spLocks noGrp="1"/>
          </p:cNvSpPr>
          <p:nvPr>
            <p:ph type="dt" sz="half" idx="10"/>
          </p:nvPr>
        </p:nvSpPr>
        <p:spPr/>
        <p:txBody>
          <a:bodyPr/>
          <a:lstStyle/>
          <a:p>
            <a:fld id="{9A62F8A9-A65F-7047-A2A0-0B1FBE6CE3E2}" type="datetime1">
              <a:rPr lang="en-US" smtClean="0"/>
              <a:t>1/31/2022</a:t>
            </a:fld>
            <a:endParaRPr lang="en-US" dirty="0"/>
          </a:p>
        </p:txBody>
      </p:sp>
      <p:sp>
        <p:nvSpPr>
          <p:cNvPr id="5" name="Footer Placeholder 4">
            <a:extLst>
              <a:ext uri="{FF2B5EF4-FFF2-40B4-BE49-F238E27FC236}">
                <a16:creationId xmlns:a16="http://schemas.microsoft.com/office/drawing/2014/main" id="{5C203FCB-B308-8C4E-931E-D8D65A99806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E278CBC-8F78-9548-BA18-14E2D1E4DA95}"/>
              </a:ext>
            </a:extLst>
          </p:cNvPr>
          <p:cNvSpPr>
            <a:spLocks noGrp="1"/>
          </p:cNvSpPr>
          <p:nvPr>
            <p:ph type="sldNum" sz="quarter" idx="12"/>
          </p:nvPr>
        </p:nvSpPr>
        <p:spPr/>
        <p:txBody>
          <a:bodyPr/>
          <a:lstStyle>
            <a:lvl1pPr>
              <a:defRPr>
                <a:solidFill>
                  <a:schemeClr val="bg1"/>
                </a:solidFill>
              </a:defRPr>
            </a:lvl1pPr>
          </a:lstStyle>
          <a:p>
            <a:fld id="{70C5FF30-07EE-5847-AAA9-A367C1F45818}" type="slidenum">
              <a:rPr lang="en-US" smtClean="0"/>
              <a:pPr/>
              <a:t>‹#›</a:t>
            </a:fld>
            <a:endParaRPr lang="en-US" dirty="0"/>
          </a:p>
        </p:txBody>
      </p:sp>
    </p:spTree>
    <p:extLst>
      <p:ext uri="{BB962C8B-B14F-4D97-AF65-F5344CB8AC3E}">
        <p14:creationId xmlns:p14="http://schemas.microsoft.com/office/powerpoint/2010/main" val="4118016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7A1D1-B9E7-CD48-ADE5-B4D622346BD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42304A7-0999-7746-9ACE-971F47DD2F9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30FA82-FA05-DD4C-B35F-16E11943B7E0}"/>
              </a:ext>
            </a:extLst>
          </p:cNvPr>
          <p:cNvSpPr>
            <a:spLocks noGrp="1"/>
          </p:cNvSpPr>
          <p:nvPr>
            <p:ph type="dt" sz="half" idx="10"/>
          </p:nvPr>
        </p:nvSpPr>
        <p:spPr/>
        <p:txBody>
          <a:bodyPr/>
          <a:lstStyle/>
          <a:p>
            <a:fld id="{971AF3ED-C3CC-E24E-9B65-14A9D1C04F4E}" type="datetime1">
              <a:rPr lang="en-US" smtClean="0"/>
              <a:t>1/31/2022</a:t>
            </a:fld>
            <a:endParaRPr lang="en-US" dirty="0"/>
          </a:p>
        </p:txBody>
      </p:sp>
      <p:sp>
        <p:nvSpPr>
          <p:cNvPr id="5" name="Footer Placeholder 4">
            <a:extLst>
              <a:ext uri="{FF2B5EF4-FFF2-40B4-BE49-F238E27FC236}">
                <a16:creationId xmlns:a16="http://schemas.microsoft.com/office/drawing/2014/main" id="{AD714EA8-E94A-724B-842A-EA12B566A59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0162808-9BFE-6A4B-A684-7E9844BA5BC2}"/>
              </a:ext>
            </a:extLst>
          </p:cNvPr>
          <p:cNvSpPr>
            <a:spLocks noGrp="1"/>
          </p:cNvSpPr>
          <p:nvPr>
            <p:ph type="sldNum" sz="quarter" idx="12"/>
          </p:nvPr>
        </p:nvSpPr>
        <p:spPr/>
        <p:txBody>
          <a:bodyPr/>
          <a:lstStyle/>
          <a:p>
            <a:fld id="{70C5FF30-07EE-5847-AAA9-A367C1F45818}" type="slidenum">
              <a:rPr lang="en-US" smtClean="0"/>
              <a:t>‹#›</a:t>
            </a:fld>
            <a:endParaRPr lang="en-US" dirty="0"/>
          </a:p>
        </p:txBody>
      </p:sp>
    </p:spTree>
    <p:extLst>
      <p:ext uri="{BB962C8B-B14F-4D97-AF65-F5344CB8AC3E}">
        <p14:creationId xmlns:p14="http://schemas.microsoft.com/office/powerpoint/2010/main" val="3731505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3B73A8-DC6F-8947-B775-34E6F7A7B8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9269D56-D460-FE4D-A946-5A1C226E893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924228-DD3A-4F4D-A06F-2C2E5E11BF2D}"/>
              </a:ext>
            </a:extLst>
          </p:cNvPr>
          <p:cNvSpPr>
            <a:spLocks noGrp="1"/>
          </p:cNvSpPr>
          <p:nvPr>
            <p:ph type="dt" sz="half" idx="10"/>
          </p:nvPr>
        </p:nvSpPr>
        <p:spPr/>
        <p:txBody>
          <a:bodyPr/>
          <a:lstStyle/>
          <a:p>
            <a:fld id="{8BA2A09E-B722-2644-878A-A7EF330111C0}" type="datetime1">
              <a:rPr lang="en-US" smtClean="0"/>
              <a:t>1/31/2022</a:t>
            </a:fld>
            <a:endParaRPr lang="en-US" dirty="0"/>
          </a:p>
        </p:txBody>
      </p:sp>
      <p:sp>
        <p:nvSpPr>
          <p:cNvPr id="5" name="Footer Placeholder 4">
            <a:extLst>
              <a:ext uri="{FF2B5EF4-FFF2-40B4-BE49-F238E27FC236}">
                <a16:creationId xmlns:a16="http://schemas.microsoft.com/office/drawing/2014/main" id="{027C7523-4CCC-CF40-8F4B-57AF3982E67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D2E1430-5584-8446-974D-238B588C31C6}"/>
              </a:ext>
            </a:extLst>
          </p:cNvPr>
          <p:cNvSpPr>
            <a:spLocks noGrp="1"/>
          </p:cNvSpPr>
          <p:nvPr>
            <p:ph type="sldNum" sz="quarter" idx="12"/>
          </p:nvPr>
        </p:nvSpPr>
        <p:spPr/>
        <p:txBody>
          <a:bodyPr/>
          <a:lstStyle/>
          <a:p>
            <a:fld id="{70C5FF30-07EE-5847-AAA9-A367C1F45818}" type="slidenum">
              <a:rPr lang="en-US" smtClean="0"/>
              <a:t>‹#›</a:t>
            </a:fld>
            <a:endParaRPr lang="en-US" dirty="0"/>
          </a:p>
        </p:txBody>
      </p:sp>
    </p:spTree>
    <p:extLst>
      <p:ext uri="{BB962C8B-B14F-4D97-AF65-F5344CB8AC3E}">
        <p14:creationId xmlns:p14="http://schemas.microsoft.com/office/powerpoint/2010/main" val="159099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70B89-A7D5-6042-8C05-D57953AECE2E}"/>
              </a:ext>
            </a:extLst>
          </p:cNvPr>
          <p:cNvSpPr>
            <a:spLocks noGrp="1"/>
          </p:cNvSpPr>
          <p:nvPr>
            <p:ph type="title"/>
          </p:nvPr>
        </p:nvSpPr>
        <p:spPr>
          <a:xfrm>
            <a:off x="302623" y="0"/>
            <a:ext cx="10515600" cy="1325563"/>
          </a:xfrm>
        </p:spPr>
        <p:txBody>
          <a:bodyPr>
            <a:normAutofit/>
          </a:bodyPr>
          <a:lstStyle>
            <a:lvl1pPr>
              <a:defRPr sz="2800">
                <a:solidFill>
                  <a:srgbClr val="005895"/>
                </a:solidFill>
                <a:latin typeface="Helvetica" charset="0"/>
                <a:ea typeface="Helvetica" charset="0"/>
                <a:cs typeface="Helvetica"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E94A6B0A-36A2-2C44-9DB1-787646902C40}"/>
              </a:ext>
            </a:extLst>
          </p:cNvPr>
          <p:cNvSpPr>
            <a:spLocks noGrp="1"/>
          </p:cNvSpPr>
          <p:nvPr>
            <p:ph idx="1"/>
          </p:nvPr>
        </p:nvSpPr>
        <p:spPr>
          <a:xfrm>
            <a:off x="302623" y="1538242"/>
            <a:ext cx="10515600" cy="4351338"/>
          </a:xfrm>
        </p:spPr>
        <p:txBody>
          <a:bodyPr/>
          <a:lstStyle>
            <a:lvl1pPr>
              <a:defRPr>
                <a:latin typeface="Helvetica" charset="0"/>
                <a:ea typeface="Helvetica" charset="0"/>
                <a:cs typeface="Helvetica" charset="0"/>
              </a:defRPr>
            </a:lvl1pPr>
            <a:lvl2pPr>
              <a:defRPr>
                <a:latin typeface="Helvetica" charset="0"/>
                <a:ea typeface="Helvetica" charset="0"/>
                <a:cs typeface="Helvetica" charset="0"/>
              </a:defRPr>
            </a:lvl2pPr>
            <a:lvl3pPr>
              <a:defRPr>
                <a:latin typeface="Helvetica" charset="0"/>
                <a:ea typeface="Helvetica" charset="0"/>
                <a:cs typeface="Helvetica" charset="0"/>
              </a:defRPr>
            </a:lvl3pPr>
            <a:lvl4pPr>
              <a:defRPr>
                <a:latin typeface="Helvetica" charset="0"/>
                <a:ea typeface="Helvetica" charset="0"/>
                <a:cs typeface="Helvetica" charset="0"/>
              </a:defRPr>
            </a:lvl4pPr>
            <a:lvl5pPr>
              <a:defRPr>
                <a:latin typeface="Helvetica" charset="0"/>
                <a:ea typeface="Helvetica" charset="0"/>
                <a:cs typeface="Helvetica"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8CECC1E-4402-E24A-A1D5-FC814C1B033A}"/>
              </a:ext>
            </a:extLst>
          </p:cNvPr>
          <p:cNvSpPr>
            <a:spLocks noGrp="1"/>
          </p:cNvSpPr>
          <p:nvPr>
            <p:ph type="dt" sz="half" idx="10"/>
          </p:nvPr>
        </p:nvSpPr>
        <p:spPr/>
        <p:txBody>
          <a:bodyPr/>
          <a:lstStyle/>
          <a:p>
            <a:fld id="{510C2F4A-0602-0F43-8866-B31C1128E305}" type="datetime1">
              <a:rPr lang="en-US" smtClean="0"/>
              <a:t>1/31/2022</a:t>
            </a:fld>
            <a:endParaRPr lang="en-US" dirty="0"/>
          </a:p>
        </p:txBody>
      </p:sp>
      <p:sp>
        <p:nvSpPr>
          <p:cNvPr id="5" name="Footer Placeholder 4">
            <a:extLst>
              <a:ext uri="{FF2B5EF4-FFF2-40B4-BE49-F238E27FC236}">
                <a16:creationId xmlns:a16="http://schemas.microsoft.com/office/drawing/2014/main" id="{209F500C-F2D2-274E-AB80-76FBF237445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FEC6E88-86AB-8242-BF96-07262EC1CDEC}"/>
              </a:ext>
            </a:extLst>
          </p:cNvPr>
          <p:cNvSpPr>
            <a:spLocks noGrp="1"/>
          </p:cNvSpPr>
          <p:nvPr>
            <p:ph type="sldNum" sz="quarter" idx="12"/>
          </p:nvPr>
        </p:nvSpPr>
        <p:spPr/>
        <p:txBody>
          <a:bodyPr/>
          <a:lstStyle>
            <a:lvl1pPr>
              <a:defRPr sz="1000">
                <a:solidFill>
                  <a:schemeClr val="bg1"/>
                </a:solidFill>
                <a:latin typeface="Helvetica" charset="0"/>
                <a:ea typeface="Helvetica" charset="0"/>
                <a:cs typeface="Helvetica" charset="0"/>
              </a:defRPr>
            </a:lvl1pPr>
          </a:lstStyle>
          <a:p>
            <a:fld id="{70C5FF30-07EE-5847-AAA9-A367C1F45818}" type="slidenum">
              <a:rPr lang="en-US" smtClean="0"/>
              <a:pPr/>
              <a:t>‹#›</a:t>
            </a:fld>
            <a:endParaRPr lang="en-US" dirty="0"/>
          </a:p>
        </p:txBody>
      </p:sp>
    </p:spTree>
    <p:extLst>
      <p:ext uri="{BB962C8B-B14F-4D97-AF65-F5344CB8AC3E}">
        <p14:creationId xmlns:p14="http://schemas.microsoft.com/office/powerpoint/2010/main" val="3911741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67C0D-3CF9-1842-9362-8E3E3F8CA9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6B5AE8-B275-B24D-9D08-005088FCF7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3FD0546-21B1-F145-887A-6B9A968E640D}"/>
              </a:ext>
            </a:extLst>
          </p:cNvPr>
          <p:cNvSpPr>
            <a:spLocks noGrp="1"/>
          </p:cNvSpPr>
          <p:nvPr>
            <p:ph type="dt" sz="half" idx="10"/>
          </p:nvPr>
        </p:nvSpPr>
        <p:spPr/>
        <p:txBody>
          <a:bodyPr/>
          <a:lstStyle/>
          <a:p>
            <a:fld id="{A40AE879-F97D-F342-B7F7-4EE8556B6517}" type="datetime1">
              <a:rPr lang="en-US" smtClean="0"/>
              <a:t>1/31/2022</a:t>
            </a:fld>
            <a:endParaRPr lang="en-US" dirty="0"/>
          </a:p>
        </p:txBody>
      </p:sp>
      <p:sp>
        <p:nvSpPr>
          <p:cNvPr id="5" name="Footer Placeholder 4">
            <a:extLst>
              <a:ext uri="{FF2B5EF4-FFF2-40B4-BE49-F238E27FC236}">
                <a16:creationId xmlns:a16="http://schemas.microsoft.com/office/drawing/2014/main" id="{E327D00C-4311-E245-B2EA-ACEFE72E686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44386F-34DF-9542-B53E-70A545AAB261}"/>
              </a:ext>
            </a:extLst>
          </p:cNvPr>
          <p:cNvSpPr>
            <a:spLocks noGrp="1"/>
          </p:cNvSpPr>
          <p:nvPr>
            <p:ph type="sldNum" sz="quarter" idx="12"/>
          </p:nvPr>
        </p:nvSpPr>
        <p:spPr/>
        <p:txBody>
          <a:bodyPr/>
          <a:lstStyle/>
          <a:p>
            <a:fld id="{70C5FF30-07EE-5847-AAA9-A367C1F45818}" type="slidenum">
              <a:rPr lang="en-US" smtClean="0"/>
              <a:t>‹#›</a:t>
            </a:fld>
            <a:endParaRPr lang="en-US" dirty="0"/>
          </a:p>
        </p:txBody>
      </p:sp>
    </p:spTree>
    <p:extLst>
      <p:ext uri="{BB962C8B-B14F-4D97-AF65-F5344CB8AC3E}">
        <p14:creationId xmlns:p14="http://schemas.microsoft.com/office/powerpoint/2010/main" val="142426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1FCA2-6BA0-704B-B1F6-4956A972AF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29DBB3-01F0-7946-A36D-7C5ACF74B86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AB927F-8756-D24A-854A-82E140D6F54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68B0FA-D692-6344-B233-FE050A504313}"/>
              </a:ext>
            </a:extLst>
          </p:cNvPr>
          <p:cNvSpPr>
            <a:spLocks noGrp="1"/>
          </p:cNvSpPr>
          <p:nvPr>
            <p:ph type="dt" sz="half" idx="10"/>
          </p:nvPr>
        </p:nvSpPr>
        <p:spPr/>
        <p:txBody>
          <a:bodyPr/>
          <a:lstStyle/>
          <a:p>
            <a:fld id="{0B22DCED-2CD3-144B-A24B-EDF8A52887DC}" type="datetime1">
              <a:rPr lang="en-US" smtClean="0"/>
              <a:t>1/31/2022</a:t>
            </a:fld>
            <a:endParaRPr lang="en-US" dirty="0"/>
          </a:p>
        </p:txBody>
      </p:sp>
      <p:sp>
        <p:nvSpPr>
          <p:cNvPr id="6" name="Footer Placeholder 5">
            <a:extLst>
              <a:ext uri="{FF2B5EF4-FFF2-40B4-BE49-F238E27FC236}">
                <a16:creationId xmlns:a16="http://schemas.microsoft.com/office/drawing/2014/main" id="{6EDB976D-EECA-F045-B72E-AF45D9890C1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C518DAE-6931-384B-A993-95B0FA38D341}"/>
              </a:ext>
            </a:extLst>
          </p:cNvPr>
          <p:cNvSpPr>
            <a:spLocks noGrp="1"/>
          </p:cNvSpPr>
          <p:nvPr>
            <p:ph type="sldNum" sz="quarter" idx="12"/>
          </p:nvPr>
        </p:nvSpPr>
        <p:spPr/>
        <p:txBody>
          <a:bodyPr/>
          <a:lstStyle/>
          <a:p>
            <a:fld id="{70C5FF30-07EE-5847-AAA9-A367C1F45818}" type="slidenum">
              <a:rPr lang="en-US" smtClean="0"/>
              <a:t>‹#›</a:t>
            </a:fld>
            <a:endParaRPr lang="en-US" dirty="0"/>
          </a:p>
        </p:txBody>
      </p:sp>
    </p:spTree>
    <p:extLst>
      <p:ext uri="{BB962C8B-B14F-4D97-AF65-F5344CB8AC3E}">
        <p14:creationId xmlns:p14="http://schemas.microsoft.com/office/powerpoint/2010/main" val="2014572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12E3E-1E2A-9A43-8633-9C73EB51CCE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B09D12A-E111-A546-95D5-3D47AE9B89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C44ED14-3B3D-8044-8429-FB6BFA50E68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8DE7EFA-A8C3-0C42-9F82-07DA9173A9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956B437-6BA4-9446-9686-320DF518B5C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0DDCF22-2FD7-614F-9934-7058965C64D4}"/>
              </a:ext>
            </a:extLst>
          </p:cNvPr>
          <p:cNvSpPr>
            <a:spLocks noGrp="1"/>
          </p:cNvSpPr>
          <p:nvPr>
            <p:ph type="dt" sz="half" idx="10"/>
          </p:nvPr>
        </p:nvSpPr>
        <p:spPr/>
        <p:txBody>
          <a:bodyPr/>
          <a:lstStyle/>
          <a:p>
            <a:fld id="{ABDFFD1A-1BE6-8B49-A93B-678C4660D19B}" type="datetime1">
              <a:rPr lang="en-US" smtClean="0"/>
              <a:t>1/31/2022</a:t>
            </a:fld>
            <a:endParaRPr lang="en-US" dirty="0"/>
          </a:p>
        </p:txBody>
      </p:sp>
      <p:sp>
        <p:nvSpPr>
          <p:cNvPr id="8" name="Footer Placeholder 7">
            <a:extLst>
              <a:ext uri="{FF2B5EF4-FFF2-40B4-BE49-F238E27FC236}">
                <a16:creationId xmlns:a16="http://schemas.microsoft.com/office/drawing/2014/main" id="{AEEF31EF-373C-9F40-BFDC-B3E6FEEE1BB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CB94E22-BAA0-7A45-A6F0-4EC35182A2BF}"/>
              </a:ext>
            </a:extLst>
          </p:cNvPr>
          <p:cNvSpPr>
            <a:spLocks noGrp="1"/>
          </p:cNvSpPr>
          <p:nvPr>
            <p:ph type="sldNum" sz="quarter" idx="12"/>
          </p:nvPr>
        </p:nvSpPr>
        <p:spPr/>
        <p:txBody>
          <a:bodyPr/>
          <a:lstStyle/>
          <a:p>
            <a:fld id="{70C5FF30-07EE-5847-AAA9-A367C1F45818}" type="slidenum">
              <a:rPr lang="en-US" smtClean="0"/>
              <a:t>‹#›</a:t>
            </a:fld>
            <a:endParaRPr lang="en-US" dirty="0"/>
          </a:p>
        </p:txBody>
      </p:sp>
    </p:spTree>
    <p:extLst>
      <p:ext uri="{BB962C8B-B14F-4D97-AF65-F5344CB8AC3E}">
        <p14:creationId xmlns:p14="http://schemas.microsoft.com/office/powerpoint/2010/main" val="758458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01D4C-F6EC-0141-9351-31BF2D91C43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D177A0A-8F0D-FB41-8103-FB35898A338B}"/>
              </a:ext>
            </a:extLst>
          </p:cNvPr>
          <p:cNvSpPr>
            <a:spLocks noGrp="1"/>
          </p:cNvSpPr>
          <p:nvPr>
            <p:ph type="dt" sz="half" idx="10"/>
          </p:nvPr>
        </p:nvSpPr>
        <p:spPr/>
        <p:txBody>
          <a:bodyPr/>
          <a:lstStyle/>
          <a:p>
            <a:fld id="{B5476ED7-B3BF-5B4C-9A0D-A55866DA12A2}" type="datetime1">
              <a:rPr lang="en-US" smtClean="0"/>
              <a:t>1/31/2022</a:t>
            </a:fld>
            <a:endParaRPr lang="en-US" dirty="0"/>
          </a:p>
        </p:txBody>
      </p:sp>
      <p:sp>
        <p:nvSpPr>
          <p:cNvPr id="4" name="Footer Placeholder 3">
            <a:extLst>
              <a:ext uri="{FF2B5EF4-FFF2-40B4-BE49-F238E27FC236}">
                <a16:creationId xmlns:a16="http://schemas.microsoft.com/office/drawing/2014/main" id="{4126B3B4-5ED7-504A-AB81-9000C392FE2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63A294E-C7E7-A24F-A4BA-BA9586618ABE}"/>
              </a:ext>
            </a:extLst>
          </p:cNvPr>
          <p:cNvSpPr>
            <a:spLocks noGrp="1"/>
          </p:cNvSpPr>
          <p:nvPr>
            <p:ph type="sldNum" sz="quarter" idx="12"/>
          </p:nvPr>
        </p:nvSpPr>
        <p:spPr/>
        <p:txBody>
          <a:bodyPr/>
          <a:lstStyle/>
          <a:p>
            <a:fld id="{70C5FF30-07EE-5847-AAA9-A367C1F45818}" type="slidenum">
              <a:rPr lang="en-US" smtClean="0"/>
              <a:t>‹#›</a:t>
            </a:fld>
            <a:endParaRPr lang="en-US" dirty="0"/>
          </a:p>
        </p:txBody>
      </p:sp>
    </p:spTree>
    <p:extLst>
      <p:ext uri="{BB962C8B-B14F-4D97-AF65-F5344CB8AC3E}">
        <p14:creationId xmlns:p14="http://schemas.microsoft.com/office/powerpoint/2010/main" val="3186045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67EF33-1DB3-FD4C-BB20-D691AFE3873C}"/>
              </a:ext>
            </a:extLst>
          </p:cNvPr>
          <p:cNvSpPr>
            <a:spLocks noGrp="1"/>
          </p:cNvSpPr>
          <p:nvPr>
            <p:ph type="dt" sz="half" idx="10"/>
          </p:nvPr>
        </p:nvSpPr>
        <p:spPr/>
        <p:txBody>
          <a:bodyPr/>
          <a:lstStyle/>
          <a:p>
            <a:fld id="{2436D499-8DF8-CD4A-9AA8-D33F6EAAEFA7}" type="datetime1">
              <a:rPr lang="en-US" smtClean="0"/>
              <a:t>1/31/2022</a:t>
            </a:fld>
            <a:endParaRPr lang="en-US" dirty="0"/>
          </a:p>
        </p:txBody>
      </p:sp>
      <p:sp>
        <p:nvSpPr>
          <p:cNvPr id="3" name="Footer Placeholder 2">
            <a:extLst>
              <a:ext uri="{FF2B5EF4-FFF2-40B4-BE49-F238E27FC236}">
                <a16:creationId xmlns:a16="http://schemas.microsoft.com/office/drawing/2014/main" id="{0C1FCF2D-21C7-9347-A8FB-9D11266A430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60D4471-C1B5-5F4C-A1EE-864E8B649A26}"/>
              </a:ext>
            </a:extLst>
          </p:cNvPr>
          <p:cNvSpPr>
            <a:spLocks noGrp="1"/>
          </p:cNvSpPr>
          <p:nvPr>
            <p:ph type="sldNum" sz="quarter" idx="12"/>
          </p:nvPr>
        </p:nvSpPr>
        <p:spPr/>
        <p:txBody>
          <a:bodyPr/>
          <a:lstStyle/>
          <a:p>
            <a:fld id="{70C5FF30-07EE-5847-AAA9-A367C1F45818}" type="slidenum">
              <a:rPr lang="en-US" smtClean="0"/>
              <a:t>‹#›</a:t>
            </a:fld>
            <a:endParaRPr lang="en-US" dirty="0"/>
          </a:p>
        </p:txBody>
      </p:sp>
    </p:spTree>
    <p:extLst>
      <p:ext uri="{BB962C8B-B14F-4D97-AF65-F5344CB8AC3E}">
        <p14:creationId xmlns:p14="http://schemas.microsoft.com/office/powerpoint/2010/main" val="3161554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A3F38-2F3C-A44F-8B66-0596D6A8BC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59FFA5D-114B-D54D-8BA6-0C45BD7504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46C3C08-6459-F743-AC93-3384985191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0955ED4-5F37-2849-8442-97833407A618}"/>
              </a:ext>
            </a:extLst>
          </p:cNvPr>
          <p:cNvSpPr>
            <a:spLocks noGrp="1"/>
          </p:cNvSpPr>
          <p:nvPr>
            <p:ph type="dt" sz="half" idx="10"/>
          </p:nvPr>
        </p:nvSpPr>
        <p:spPr/>
        <p:txBody>
          <a:bodyPr/>
          <a:lstStyle/>
          <a:p>
            <a:fld id="{FFD64387-B321-EF44-BB3A-68D6DA3DAA69}" type="datetime1">
              <a:rPr lang="en-US" smtClean="0"/>
              <a:t>1/31/2022</a:t>
            </a:fld>
            <a:endParaRPr lang="en-US" dirty="0"/>
          </a:p>
        </p:txBody>
      </p:sp>
      <p:sp>
        <p:nvSpPr>
          <p:cNvPr id="6" name="Footer Placeholder 5">
            <a:extLst>
              <a:ext uri="{FF2B5EF4-FFF2-40B4-BE49-F238E27FC236}">
                <a16:creationId xmlns:a16="http://schemas.microsoft.com/office/drawing/2014/main" id="{71AFC1DC-0554-8347-A7C3-D4398A7E45D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7F094E0-04EE-784E-AC59-4AF02A0C6A78}"/>
              </a:ext>
            </a:extLst>
          </p:cNvPr>
          <p:cNvSpPr>
            <a:spLocks noGrp="1"/>
          </p:cNvSpPr>
          <p:nvPr>
            <p:ph type="sldNum" sz="quarter" idx="12"/>
          </p:nvPr>
        </p:nvSpPr>
        <p:spPr/>
        <p:txBody>
          <a:bodyPr/>
          <a:lstStyle/>
          <a:p>
            <a:fld id="{70C5FF30-07EE-5847-AAA9-A367C1F45818}" type="slidenum">
              <a:rPr lang="en-US" smtClean="0"/>
              <a:t>‹#›</a:t>
            </a:fld>
            <a:endParaRPr lang="en-US" dirty="0"/>
          </a:p>
        </p:txBody>
      </p:sp>
    </p:spTree>
    <p:extLst>
      <p:ext uri="{BB962C8B-B14F-4D97-AF65-F5344CB8AC3E}">
        <p14:creationId xmlns:p14="http://schemas.microsoft.com/office/powerpoint/2010/main" val="4167467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3C0D7-56D6-7847-BD78-4F0B572C52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E2273DC-EF42-854F-9257-0C73CF5A40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7417293-0212-AA4B-B339-917469532A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F09EC1D-522D-C445-88DF-56224817A380}"/>
              </a:ext>
            </a:extLst>
          </p:cNvPr>
          <p:cNvSpPr>
            <a:spLocks noGrp="1"/>
          </p:cNvSpPr>
          <p:nvPr>
            <p:ph type="dt" sz="half" idx="10"/>
          </p:nvPr>
        </p:nvSpPr>
        <p:spPr/>
        <p:txBody>
          <a:bodyPr/>
          <a:lstStyle/>
          <a:p>
            <a:fld id="{439A72C2-8B57-C64B-B24D-F45560EB7546}" type="datetime1">
              <a:rPr lang="en-US" smtClean="0"/>
              <a:t>1/31/2022</a:t>
            </a:fld>
            <a:endParaRPr lang="en-US" dirty="0"/>
          </a:p>
        </p:txBody>
      </p:sp>
      <p:sp>
        <p:nvSpPr>
          <p:cNvPr id="6" name="Footer Placeholder 5">
            <a:extLst>
              <a:ext uri="{FF2B5EF4-FFF2-40B4-BE49-F238E27FC236}">
                <a16:creationId xmlns:a16="http://schemas.microsoft.com/office/drawing/2014/main" id="{F96D071B-EC84-C74B-BDC4-B88657574E0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51E943C-9F71-9C4A-B71A-118E6B49BC81}"/>
              </a:ext>
            </a:extLst>
          </p:cNvPr>
          <p:cNvSpPr>
            <a:spLocks noGrp="1"/>
          </p:cNvSpPr>
          <p:nvPr>
            <p:ph type="sldNum" sz="quarter" idx="12"/>
          </p:nvPr>
        </p:nvSpPr>
        <p:spPr/>
        <p:txBody>
          <a:bodyPr/>
          <a:lstStyle/>
          <a:p>
            <a:fld id="{70C5FF30-07EE-5847-AAA9-A367C1F45818}" type="slidenum">
              <a:rPr lang="en-US" smtClean="0"/>
              <a:t>‹#›</a:t>
            </a:fld>
            <a:endParaRPr lang="en-US" dirty="0"/>
          </a:p>
        </p:txBody>
      </p:sp>
    </p:spTree>
    <p:extLst>
      <p:ext uri="{BB962C8B-B14F-4D97-AF65-F5344CB8AC3E}">
        <p14:creationId xmlns:p14="http://schemas.microsoft.com/office/powerpoint/2010/main" val="2674608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D32A46-31AA-9049-9587-574A04CF5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751E09D-6683-0548-BAC5-A0A47B5BB9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26BEE0-EAB9-1248-9996-4BF2EBA02E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D9B4D1-826F-4841-BD20-686DD2342059}" type="datetime1">
              <a:rPr lang="en-US" smtClean="0"/>
              <a:t>1/31/2022</a:t>
            </a:fld>
            <a:endParaRPr lang="en-US" dirty="0"/>
          </a:p>
        </p:txBody>
      </p:sp>
      <p:sp>
        <p:nvSpPr>
          <p:cNvPr id="5" name="Footer Placeholder 4">
            <a:extLst>
              <a:ext uri="{FF2B5EF4-FFF2-40B4-BE49-F238E27FC236}">
                <a16:creationId xmlns:a16="http://schemas.microsoft.com/office/drawing/2014/main" id="{35E01BBC-F287-7445-9F92-77684F9354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2D043BE-0EE9-604D-88A3-05BA10F7BF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C5FF30-07EE-5847-AAA9-A367C1F45818}" type="slidenum">
              <a:rPr lang="en-US" smtClean="0"/>
              <a:t>‹#›</a:t>
            </a:fld>
            <a:endParaRPr lang="en-US" dirty="0"/>
          </a:p>
        </p:txBody>
      </p:sp>
    </p:spTree>
    <p:extLst>
      <p:ext uri="{BB962C8B-B14F-4D97-AF65-F5344CB8AC3E}">
        <p14:creationId xmlns:p14="http://schemas.microsoft.com/office/powerpoint/2010/main" val="822904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mailto:pobrien@neasc.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AD2DE-47CE-1840-B453-2BBFCC039289}"/>
              </a:ext>
            </a:extLst>
          </p:cNvPr>
          <p:cNvSpPr>
            <a:spLocks noGrp="1"/>
          </p:cNvSpPr>
          <p:nvPr>
            <p:ph type="title"/>
          </p:nvPr>
        </p:nvSpPr>
        <p:spPr>
          <a:xfrm>
            <a:off x="581025" y="3877233"/>
            <a:ext cx="5514975" cy="1106488"/>
          </a:xfrm>
        </p:spPr>
        <p:txBody>
          <a:bodyPr>
            <a:normAutofit fontScale="90000"/>
          </a:bodyPr>
          <a:lstStyle/>
          <a:p>
            <a:r>
              <a:rPr lang="en-US" sz="3600" dirty="0">
                <a:solidFill>
                  <a:schemeClr val="bg1"/>
                </a:solidFill>
                <a:latin typeface="Helvetica" panose="020B0604020202020204" pitchFamily="34" charset="0"/>
                <a:cs typeface="Helvetica" panose="020B0604020202020204" pitchFamily="34" charset="0"/>
              </a:rPr>
              <a:t>Advancing a Massachusetts Culture of Assessment</a:t>
            </a:r>
          </a:p>
        </p:txBody>
      </p:sp>
      <p:sp>
        <p:nvSpPr>
          <p:cNvPr id="6" name="Title 1">
            <a:extLst>
              <a:ext uri="{FF2B5EF4-FFF2-40B4-BE49-F238E27FC236}">
                <a16:creationId xmlns:a16="http://schemas.microsoft.com/office/drawing/2014/main" id="{AC9C9F8C-9D57-5846-B0B1-DAEB7928C29C}"/>
              </a:ext>
            </a:extLst>
          </p:cNvPr>
          <p:cNvSpPr txBox="1">
            <a:spLocks/>
          </p:cNvSpPr>
          <p:nvPr/>
        </p:nvSpPr>
        <p:spPr>
          <a:xfrm>
            <a:off x="581025" y="4999910"/>
            <a:ext cx="5019675" cy="110648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i="1" dirty="0">
                <a:solidFill>
                  <a:schemeClr val="bg1"/>
                </a:solidFill>
                <a:latin typeface="Helvetica" panose="020B0604020202020204" pitchFamily="34" charset="0"/>
                <a:cs typeface="Helvetica" panose="020B0604020202020204" pitchFamily="34" charset="0"/>
              </a:rPr>
              <a:t>January 28, 2022</a:t>
            </a:r>
          </a:p>
        </p:txBody>
      </p:sp>
      <p:sp>
        <p:nvSpPr>
          <p:cNvPr id="3" name="TextBox 2">
            <a:extLst>
              <a:ext uri="{FF2B5EF4-FFF2-40B4-BE49-F238E27FC236}">
                <a16:creationId xmlns:a16="http://schemas.microsoft.com/office/drawing/2014/main" id="{317EA9CF-EC3D-4CBD-828C-24EC9E65EF26}"/>
              </a:ext>
            </a:extLst>
          </p:cNvPr>
          <p:cNvSpPr txBox="1"/>
          <p:nvPr/>
        </p:nvSpPr>
        <p:spPr>
          <a:xfrm>
            <a:off x="189140" y="341014"/>
            <a:ext cx="8072734" cy="1938992"/>
          </a:xfrm>
          <a:prstGeom prst="rect">
            <a:avLst/>
          </a:prstGeom>
          <a:noFill/>
        </p:spPr>
        <p:txBody>
          <a:bodyPr wrap="square" rtlCol="0">
            <a:spAutoFit/>
          </a:bodyPr>
          <a:lstStyle/>
          <a:p>
            <a:pPr algn="ctr"/>
            <a:r>
              <a:rPr lang="en-US" sz="4000" dirty="0">
                <a:solidFill>
                  <a:srgbClr val="005895"/>
                </a:solidFill>
                <a:latin typeface="Helvetica" panose="020B0604020202020204" pitchFamily="34" charset="0"/>
                <a:cs typeface="Helvetica" panose="020B0604020202020204" pitchFamily="34" charset="0"/>
              </a:rPr>
              <a:t>New Standards</a:t>
            </a:r>
          </a:p>
          <a:p>
            <a:pPr algn="ctr"/>
            <a:r>
              <a:rPr lang="en-US" sz="4000" dirty="0">
                <a:solidFill>
                  <a:srgbClr val="005895"/>
                </a:solidFill>
                <a:latin typeface="Helvetica" panose="020B0604020202020204" pitchFamily="34" charset="0"/>
                <a:cs typeface="Helvetica" panose="020B0604020202020204" pitchFamily="34" charset="0"/>
              </a:rPr>
              <a:t>Heightened Emphases</a:t>
            </a:r>
          </a:p>
          <a:p>
            <a:pPr algn="ctr"/>
            <a:r>
              <a:rPr lang="en-US" sz="4000" dirty="0">
                <a:solidFill>
                  <a:srgbClr val="005895"/>
                </a:solidFill>
                <a:latin typeface="Helvetica" panose="020B0604020202020204" pitchFamily="34" charset="0"/>
                <a:cs typeface="Helvetica" panose="020B0604020202020204" pitchFamily="34" charset="0"/>
              </a:rPr>
              <a:t>New Assessment Opportunities</a:t>
            </a:r>
          </a:p>
        </p:txBody>
      </p:sp>
    </p:spTree>
    <p:extLst>
      <p:ext uri="{BB962C8B-B14F-4D97-AF65-F5344CB8AC3E}">
        <p14:creationId xmlns:p14="http://schemas.microsoft.com/office/powerpoint/2010/main" val="2355335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DABE1-05FB-49F3-B3EB-D51DD93BF010}"/>
              </a:ext>
            </a:extLst>
          </p:cNvPr>
          <p:cNvSpPr>
            <a:spLocks noGrp="1"/>
          </p:cNvSpPr>
          <p:nvPr>
            <p:ph type="title"/>
          </p:nvPr>
        </p:nvSpPr>
        <p:spPr/>
        <p:txBody>
          <a:bodyPr>
            <a:normAutofit/>
          </a:bodyPr>
          <a:lstStyle/>
          <a:p>
            <a:r>
              <a:rPr lang="en-US" sz="3200" dirty="0"/>
              <a:t>Chat Box Question</a:t>
            </a:r>
          </a:p>
        </p:txBody>
      </p:sp>
      <p:sp>
        <p:nvSpPr>
          <p:cNvPr id="3" name="Content Placeholder 2">
            <a:extLst>
              <a:ext uri="{FF2B5EF4-FFF2-40B4-BE49-F238E27FC236}">
                <a16:creationId xmlns:a16="http://schemas.microsoft.com/office/drawing/2014/main" id="{4C42A869-FFC2-41C1-96CC-C47A59E20A5A}"/>
              </a:ext>
            </a:extLst>
          </p:cNvPr>
          <p:cNvSpPr>
            <a:spLocks noGrp="1"/>
          </p:cNvSpPr>
          <p:nvPr>
            <p:ph idx="1"/>
          </p:nvPr>
        </p:nvSpPr>
        <p:spPr>
          <a:xfrm>
            <a:off x="391524" y="1122363"/>
            <a:ext cx="8673818" cy="4884737"/>
          </a:xfrm>
        </p:spPr>
        <p:txBody>
          <a:bodyPr>
            <a:noAutofit/>
          </a:bodyPr>
          <a:lstStyle/>
          <a:p>
            <a:pPr marL="0" indent="0">
              <a:buClr>
                <a:srgbClr val="005895"/>
              </a:buClr>
              <a:buNone/>
            </a:pPr>
            <a:r>
              <a:rPr lang="en-US" dirty="0"/>
              <a:t>How might you go about assessing the effectiveness of your institution’s efforts to achieve an equitable educational experience for all of your students?</a:t>
            </a:r>
          </a:p>
          <a:p>
            <a:pPr marL="0" indent="0">
              <a:buClr>
                <a:srgbClr val="005895"/>
              </a:buClr>
              <a:buNone/>
            </a:pPr>
            <a:endParaRPr lang="en-US" dirty="0"/>
          </a:p>
          <a:p>
            <a:pPr marL="0" indent="0">
              <a:buClr>
                <a:srgbClr val="005895"/>
              </a:buClr>
              <a:buNone/>
            </a:pPr>
            <a:r>
              <a:rPr lang="en-US" dirty="0"/>
              <a:t>What kinds of evidence might you include?							       </a:t>
            </a:r>
            <a:endParaRPr lang="en-US" sz="1800" dirty="0"/>
          </a:p>
          <a:p>
            <a:pPr marL="0" indent="0">
              <a:buClr>
                <a:srgbClr val="005895"/>
              </a:buClr>
              <a:buNone/>
            </a:pPr>
            <a:endParaRPr lang="en-US" sz="1800" dirty="0"/>
          </a:p>
        </p:txBody>
      </p:sp>
      <p:sp>
        <p:nvSpPr>
          <p:cNvPr id="4" name="Slide Number Placeholder 3">
            <a:extLst>
              <a:ext uri="{FF2B5EF4-FFF2-40B4-BE49-F238E27FC236}">
                <a16:creationId xmlns:a16="http://schemas.microsoft.com/office/drawing/2014/main" id="{1C4EA544-AD66-4CC1-B18B-506CB5EFFCAA}"/>
              </a:ext>
            </a:extLst>
          </p:cNvPr>
          <p:cNvSpPr>
            <a:spLocks noGrp="1"/>
          </p:cNvSpPr>
          <p:nvPr>
            <p:ph type="sldNum" sz="quarter" idx="12"/>
          </p:nvPr>
        </p:nvSpPr>
        <p:spPr/>
        <p:txBody>
          <a:bodyPr/>
          <a:lstStyle/>
          <a:p>
            <a:fld id="{70C5FF30-07EE-5847-AAA9-A367C1F45818}" type="slidenum">
              <a:rPr lang="en-US" smtClean="0"/>
              <a:pPr/>
              <a:t>10</a:t>
            </a:fld>
            <a:endParaRPr lang="en-US" dirty="0"/>
          </a:p>
        </p:txBody>
      </p:sp>
    </p:spTree>
    <p:extLst>
      <p:ext uri="{BB962C8B-B14F-4D97-AF65-F5344CB8AC3E}">
        <p14:creationId xmlns:p14="http://schemas.microsoft.com/office/powerpoint/2010/main" val="2116160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87DA7-1CD6-46DD-8D45-D862D4BA7CA3}"/>
              </a:ext>
            </a:extLst>
          </p:cNvPr>
          <p:cNvSpPr>
            <a:spLocks noGrp="1"/>
          </p:cNvSpPr>
          <p:nvPr>
            <p:ph type="title"/>
          </p:nvPr>
        </p:nvSpPr>
        <p:spPr>
          <a:xfrm>
            <a:off x="302623" y="152707"/>
            <a:ext cx="9856261" cy="1325563"/>
          </a:xfrm>
        </p:spPr>
        <p:txBody>
          <a:bodyPr>
            <a:normAutofit/>
          </a:bodyPr>
          <a:lstStyle/>
          <a:p>
            <a:r>
              <a:rPr lang="en-US" sz="3200" dirty="0"/>
              <a:t>Three major emphases in the Standards</a:t>
            </a:r>
          </a:p>
        </p:txBody>
      </p:sp>
      <p:sp>
        <p:nvSpPr>
          <p:cNvPr id="4" name="Slide Number Placeholder 3">
            <a:extLst>
              <a:ext uri="{FF2B5EF4-FFF2-40B4-BE49-F238E27FC236}">
                <a16:creationId xmlns:a16="http://schemas.microsoft.com/office/drawing/2014/main" id="{F4A5576E-C62D-49D5-9871-0C22E6158129}"/>
              </a:ext>
            </a:extLst>
          </p:cNvPr>
          <p:cNvSpPr>
            <a:spLocks noGrp="1"/>
          </p:cNvSpPr>
          <p:nvPr>
            <p:ph type="sldNum" sz="quarter" idx="12"/>
          </p:nvPr>
        </p:nvSpPr>
        <p:spPr/>
        <p:txBody>
          <a:bodyPr/>
          <a:lstStyle/>
          <a:p>
            <a:fld id="{70C5FF30-07EE-5847-AAA9-A367C1F45818}" type="slidenum">
              <a:rPr lang="en-US" smtClean="0"/>
              <a:pPr/>
              <a:t>11</a:t>
            </a:fld>
            <a:endParaRPr lang="en-US" dirty="0"/>
          </a:p>
        </p:txBody>
      </p:sp>
      <p:sp>
        <p:nvSpPr>
          <p:cNvPr id="5" name="TextBox 4">
            <a:extLst>
              <a:ext uri="{FF2B5EF4-FFF2-40B4-BE49-F238E27FC236}">
                <a16:creationId xmlns:a16="http://schemas.microsoft.com/office/drawing/2014/main" id="{B495F322-BEB5-4730-8241-AC2612271781}"/>
              </a:ext>
            </a:extLst>
          </p:cNvPr>
          <p:cNvSpPr txBox="1"/>
          <p:nvPr/>
        </p:nvSpPr>
        <p:spPr>
          <a:xfrm>
            <a:off x="684718" y="1553145"/>
            <a:ext cx="9474166" cy="2954655"/>
          </a:xfrm>
          <a:prstGeom prst="rect">
            <a:avLst/>
          </a:prstGeom>
          <a:noFill/>
        </p:spPr>
        <p:txBody>
          <a:bodyPr wrap="square">
            <a:spAutoFit/>
          </a:bodyPr>
          <a:lstStyle/>
          <a:p>
            <a:pPr marL="514350" indent="-514350">
              <a:spcAft>
                <a:spcPts val="1200"/>
              </a:spcAft>
              <a:buFont typeface="+mj-lt"/>
              <a:buAutoNum type="arabicPeriod"/>
              <a:defRPr/>
            </a:pPr>
            <a:r>
              <a:rPr lang="en-US" sz="2600" dirty="0">
                <a:latin typeface="Helvetica" panose="020B0604020202020204" pitchFamily="34" charset="0"/>
                <a:ea typeface="Verdana" panose="020B0604030504040204" pitchFamily="34" charset="0"/>
                <a:cs typeface="Helvetica" panose="020B0604020202020204" pitchFamily="34" charset="0"/>
              </a:rPr>
              <a:t>Less attention on inputs/resources and more attention to outcomes</a:t>
            </a:r>
          </a:p>
          <a:p>
            <a:pPr marL="514350" indent="-514350">
              <a:spcAft>
                <a:spcPts val="1200"/>
              </a:spcAft>
              <a:buFont typeface="+mj-lt"/>
              <a:buAutoNum type="arabicPeriod"/>
              <a:defRPr/>
            </a:pPr>
            <a:r>
              <a:rPr lang="en-US" sz="2600" dirty="0">
                <a:latin typeface="Helvetica" panose="020B0604020202020204" pitchFamily="34" charset="0"/>
                <a:ea typeface="Verdana" panose="020B0604030504040204" pitchFamily="34" charset="0"/>
                <a:cs typeface="Helvetica" panose="020B0604020202020204" pitchFamily="34" charset="0"/>
              </a:rPr>
              <a:t>Assessing of student achievement and using the results for improvement</a:t>
            </a:r>
          </a:p>
          <a:p>
            <a:pPr marL="514350" indent="-514350">
              <a:spcAft>
                <a:spcPts val="1200"/>
              </a:spcAft>
              <a:buFont typeface="+mj-lt"/>
              <a:buAutoNum type="arabicPeriod"/>
              <a:defRPr/>
            </a:pPr>
            <a:r>
              <a:rPr lang="en-US" sz="2600" dirty="0">
                <a:latin typeface="Helvetica" panose="020B0604020202020204" pitchFamily="34" charset="0"/>
                <a:ea typeface="Verdana" panose="020B0604030504040204" pitchFamily="34" charset="0"/>
                <a:cs typeface="Helvetica" panose="020B0604020202020204" pitchFamily="34" charset="0"/>
              </a:rPr>
              <a:t>Importance of public disclosure</a:t>
            </a:r>
          </a:p>
          <a:p>
            <a:pPr>
              <a:defRPr/>
            </a:pPr>
            <a:endParaRPr lang="en-US" sz="2600" dirty="0">
              <a:latin typeface="Helvetica" panose="020B0604020202020204" pitchFamily="34" charset="0"/>
              <a:ea typeface="Verdana" panose="020B0604030504040204" pitchFamily="34" charset="0"/>
              <a:cs typeface="Helvetica" panose="020B0604020202020204" pitchFamily="34" charset="0"/>
            </a:endParaRPr>
          </a:p>
        </p:txBody>
      </p:sp>
      <p:grpSp>
        <p:nvGrpSpPr>
          <p:cNvPr id="6" name="Group 5">
            <a:extLst>
              <a:ext uri="{FF2B5EF4-FFF2-40B4-BE49-F238E27FC236}">
                <a16:creationId xmlns:a16="http://schemas.microsoft.com/office/drawing/2014/main" id="{7FA2E9A0-051A-49EC-9174-773E20929151}"/>
              </a:ext>
            </a:extLst>
          </p:cNvPr>
          <p:cNvGrpSpPr/>
          <p:nvPr/>
        </p:nvGrpSpPr>
        <p:grpSpPr>
          <a:xfrm>
            <a:off x="7021764" y="4304808"/>
            <a:ext cx="2182539" cy="1426134"/>
            <a:chOff x="6208964" y="4546866"/>
            <a:chExt cx="2182539" cy="1426134"/>
          </a:xfrm>
        </p:grpSpPr>
        <p:pic>
          <p:nvPicPr>
            <p:cNvPr id="7" name="Picture 16" descr="http://paeablog.org/wp-content/uploads/2015/04/resources.gif">
              <a:extLst>
                <a:ext uri="{FF2B5EF4-FFF2-40B4-BE49-F238E27FC236}">
                  <a16:creationId xmlns:a16="http://schemas.microsoft.com/office/drawing/2014/main" id="{B4EE8244-0F4A-4244-9A4F-9009782A5DF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08964" y="4746183"/>
              <a:ext cx="2182539" cy="122681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9" descr="C:\Users\obrienp\AppData\Local\Microsoft\Windows\Temporary Internet Files\Content.IE5\DY3S5Y97\dollar[1].png">
              <a:extLst>
                <a:ext uri="{FF2B5EF4-FFF2-40B4-BE49-F238E27FC236}">
                  <a16:creationId xmlns:a16="http://schemas.microsoft.com/office/drawing/2014/main" id="{F43BB3BC-55C8-4A34-8E95-EA2092621D1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33291" y="4896534"/>
              <a:ext cx="129897" cy="18370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9" descr="C:\Users\obrienp\AppData\Local\Microsoft\Windows\Temporary Internet Files\Content.IE5\DY3S5Y97\dollar[1].png">
              <a:extLst>
                <a:ext uri="{FF2B5EF4-FFF2-40B4-BE49-F238E27FC236}">
                  <a16:creationId xmlns:a16="http://schemas.microsoft.com/office/drawing/2014/main" id="{822F4120-4FE4-4FF8-BAD0-92F880EA99F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29400" y="5648435"/>
              <a:ext cx="129897" cy="18370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9" descr="C:\Users\obrienp\AppData\Local\Microsoft\Windows\Temporary Internet Files\Content.IE5\DY3S5Y97\dollar[1].png">
              <a:extLst>
                <a:ext uri="{FF2B5EF4-FFF2-40B4-BE49-F238E27FC236}">
                  <a16:creationId xmlns:a16="http://schemas.microsoft.com/office/drawing/2014/main" id="{8BFB5EE0-343A-474A-B592-85132FB50FE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8600" y="4666460"/>
              <a:ext cx="129897" cy="18370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9" descr="C:\Users\obrienp\AppData\Local\Microsoft\Windows\Temporary Internet Files\Content.IE5\DY3S5Y97\dollar[1].png">
              <a:extLst>
                <a:ext uri="{FF2B5EF4-FFF2-40B4-BE49-F238E27FC236}">
                  <a16:creationId xmlns:a16="http://schemas.microsoft.com/office/drawing/2014/main" id="{0060AAC4-F005-4B95-98DF-4226236284E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29400" y="4671308"/>
              <a:ext cx="129897" cy="18370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9" descr="C:\Users\obrienp\AppData\Local\Microsoft\Windows\Temporary Internet Files\Content.IE5\DY3S5Y97\dollar[1].png">
              <a:extLst>
                <a:ext uri="{FF2B5EF4-FFF2-40B4-BE49-F238E27FC236}">
                  <a16:creationId xmlns:a16="http://schemas.microsoft.com/office/drawing/2014/main" id="{41D1B101-F3E7-4597-A88E-E4DD6CF0B1A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85072" y="4546866"/>
              <a:ext cx="129897" cy="18370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9" descr="C:\Users\obrienp\AppData\Local\Microsoft\Windows\Temporary Internet Files\Content.IE5\DY3S5Y97\dollar[1].png">
              <a:extLst>
                <a:ext uri="{FF2B5EF4-FFF2-40B4-BE49-F238E27FC236}">
                  <a16:creationId xmlns:a16="http://schemas.microsoft.com/office/drawing/2014/main" id="{44186EFA-1D83-49DE-9E3D-E774BA2E12A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0" y="5547233"/>
              <a:ext cx="129897" cy="18370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892476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9DACC-B364-4445-858E-294593608486}"/>
              </a:ext>
            </a:extLst>
          </p:cNvPr>
          <p:cNvSpPr>
            <a:spLocks noGrp="1"/>
          </p:cNvSpPr>
          <p:nvPr>
            <p:ph type="title"/>
          </p:nvPr>
        </p:nvSpPr>
        <p:spPr/>
        <p:txBody>
          <a:bodyPr>
            <a:normAutofit/>
          </a:bodyPr>
          <a:lstStyle/>
          <a:p>
            <a:r>
              <a:rPr lang="en-US" sz="3200" dirty="0"/>
              <a:t>Three Dimensions of Quality</a:t>
            </a:r>
          </a:p>
        </p:txBody>
      </p:sp>
      <p:sp>
        <p:nvSpPr>
          <p:cNvPr id="4" name="Slide Number Placeholder 3">
            <a:extLst>
              <a:ext uri="{FF2B5EF4-FFF2-40B4-BE49-F238E27FC236}">
                <a16:creationId xmlns:a16="http://schemas.microsoft.com/office/drawing/2014/main" id="{2C885F6F-4C83-43E3-B9D2-B11EAA652134}"/>
              </a:ext>
            </a:extLst>
          </p:cNvPr>
          <p:cNvSpPr>
            <a:spLocks noGrp="1"/>
          </p:cNvSpPr>
          <p:nvPr>
            <p:ph type="sldNum" sz="quarter" idx="12"/>
          </p:nvPr>
        </p:nvSpPr>
        <p:spPr/>
        <p:txBody>
          <a:bodyPr/>
          <a:lstStyle/>
          <a:p>
            <a:fld id="{70C5FF30-07EE-5847-AAA9-A367C1F45818}" type="slidenum">
              <a:rPr lang="en-US" smtClean="0"/>
              <a:pPr/>
              <a:t>12</a:t>
            </a:fld>
            <a:endParaRPr lang="en-US" dirty="0"/>
          </a:p>
        </p:txBody>
      </p:sp>
      <p:sp>
        <p:nvSpPr>
          <p:cNvPr id="5" name="Text Box 5">
            <a:extLst>
              <a:ext uri="{FF2B5EF4-FFF2-40B4-BE49-F238E27FC236}">
                <a16:creationId xmlns:a16="http://schemas.microsoft.com/office/drawing/2014/main" id="{7A634472-3E63-47F7-8884-ED907E7AECC3}"/>
              </a:ext>
            </a:extLst>
          </p:cNvPr>
          <p:cNvSpPr txBox="1">
            <a:spLocks noChangeArrowheads="1"/>
          </p:cNvSpPr>
          <p:nvPr/>
        </p:nvSpPr>
        <p:spPr bwMode="auto">
          <a:xfrm>
            <a:off x="457200" y="1143000"/>
            <a:ext cx="845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Rounded MT Bold" pitchFamily="34" charset="0"/>
              </a:defRPr>
            </a:lvl1pPr>
            <a:lvl2pPr marL="37931725" indent="-37474525" eaLnBrk="0" hangingPunct="0">
              <a:spcBef>
                <a:spcPct val="20000"/>
              </a:spcBef>
              <a:buChar char="–"/>
              <a:defRPr sz="2800">
                <a:solidFill>
                  <a:schemeClr val="tx1"/>
                </a:solidFill>
                <a:latin typeface="Arial Rounded MT Bold" pitchFamily="34" charset="0"/>
              </a:defRPr>
            </a:lvl2pPr>
            <a:lvl3pPr marL="1143000" indent="-228600" eaLnBrk="0" hangingPunct="0">
              <a:spcBef>
                <a:spcPct val="20000"/>
              </a:spcBef>
              <a:buChar char="•"/>
              <a:defRPr sz="2400">
                <a:solidFill>
                  <a:schemeClr val="tx1"/>
                </a:solidFill>
                <a:latin typeface="Arial Rounded MT Bold" pitchFamily="34" charset="0"/>
              </a:defRPr>
            </a:lvl3pPr>
            <a:lvl4pPr marL="1600200" indent="-228600" eaLnBrk="0" hangingPunct="0">
              <a:spcBef>
                <a:spcPct val="20000"/>
              </a:spcBef>
              <a:buChar char="–"/>
              <a:defRPr sz="2000">
                <a:solidFill>
                  <a:schemeClr val="tx1"/>
                </a:solidFill>
                <a:latin typeface="Arial Rounded MT Bold" pitchFamily="34" charset="0"/>
              </a:defRPr>
            </a:lvl4pPr>
            <a:lvl5pPr marL="2057400" indent="-228600" eaLnBrk="0" hangingPunct="0">
              <a:spcBef>
                <a:spcPct val="20000"/>
              </a:spcBef>
              <a:buChar char="»"/>
              <a:defRPr sz="2000">
                <a:solidFill>
                  <a:schemeClr val="tx1"/>
                </a:solidFill>
                <a:latin typeface="Arial Rounded MT Bold" pitchFamily="34" charset="0"/>
              </a:defRPr>
            </a:lvl5pPr>
            <a:lvl6pPr marL="2514600" indent="-228600" eaLnBrk="0" fontAlgn="base" hangingPunct="0">
              <a:spcBef>
                <a:spcPct val="20000"/>
              </a:spcBef>
              <a:spcAft>
                <a:spcPct val="0"/>
              </a:spcAft>
              <a:buChar char="»"/>
              <a:defRPr sz="2000">
                <a:solidFill>
                  <a:schemeClr val="tx1"/>
                </a:solidFill>
                <a:latin typeface="Arial Rounded MT Bold" pitchFamily="34" charset="0"/>
              </a:defRPr>
            </a:lvl6pPr>
            <a:lvl7pPr marL="2971800" indent="-228600" eaLnBrk="0" fontAlgn="base" hangingPunct="0">
              <a:spcBef>
                <a:spcPct val="20000"/>
              </a:spcBef>
              <a:spcAft>
                <a:spcPct val="0"/>
              </a:spcAft>
              <a:buChar char="»"/>
              <a:defRPr sz="2000">
                <a:solidFill>
                  <a:schemeClr val="tx1"/>
                </a:solidFill>
                <a:latin typeface="Arial Rounded MT Bold" pitchFamily="34" charset="0"/>
              </a:defRPr>
            </a:lvl7pPr>
            <a:lvl8pPr marL="3429000" indent="-228600" eaLnBrk="0" fontAlgn="base" hangingPunct="0">
              <a:spcBef>
                <a:spcPct val="20000"/>
              </a:spcBef>
              <a:spcAft>
                <a:spcPct val="0"/>
              </a:spcAft>
              <a:buChar char="»"/>
              <a:defRPr sz="2000">
                <a:solidFill>
                  <a:schemeClr val="tx1"/>
                </a:solidFill>
                <a:latin typeface="Arial Rounded MT Bold" pitchFamily="34" charset="0"/>
              </a:defRPr>
            </a:lvl8pPr>
            <a:lvl9pPr marL="3886200" indent="-228600" eaLnBrk="0" fontAlgn="base" hangingPunct="0">
              <a:spcBef>
                <a:spcPct val="20000"/>
              </a:spcBef>
              <a:spcAft>
                <a:spcPct val="0"/>
              </a:spcAft>
              <a:buChar char="»"/>
              <a:defRPr sz="2000">
                <a:solidFill>
                  <a:schemeClr val="tx1"/>
                </a:solidFill>
                <a:latin typeface="Arial Rounded MT Bold" pitchFamily="34" charset="0"/>
              </a:defRPr>
            </a:lvl9pPr>
          </a:lstStyle>
          <a:p>
            <a:pPr>
              <a:spcBef>
                <a:spcPct val="50000"/>
              </a:spcBef>
              <a:buFontTx/>
              <a:buNone/>
            </a:pPr>
            <a:r>
              <a:rPr lang="en-US" altLang="en-US" sz="2800" u="sng" dirty="0">
                <a:latin typeface="Helvetica" panose="020B0604020202020204" pitchFamily="34" charset="0"/>
                <a:ea typeface="ＭＳ Ｐゴシック" pitchFamily="34" charset="-128"/>
                <a:cs typeface="Helvetica" panose="020B0604020202020204" pitchFamily="34" charset="0"/>
              </a:rPr>
              <a:t>Input	                   Process                 Outcome</a:t>
            </a:r>
          </a:p>
        </p:txBody>
      </p:sp>
      <p:sp>
        <p:nvSpPr>
          <p:cNvPr id="6" name="Text Box 6">
            <a:extLst>
              <a:ext uri="{FF2B5EF4-FFF2-40B4-BE49-F238E27FC236}">
                <a16:creationId xmlns:a16="http://schemas.microsoft.com/office/drawing/2014/main" id="{308AC1D4-75A2-4E99-B0CD-4A64FCF2475D}"/>
              </a:ext>
            </a:extLst>
          </p:cNvPr>
          <p:cNvSpPr txBox="1">
            <a:spLocks noChangeArrowheads="1"/>
          </p:cNvSpPr>
          <p:nvPr/>
        </p:nvSpPr>
        <p:spPr bwMode="auto">
          <a:xfrm>
            <a:off x="533400" y="1905000"/>
            <a:ext cx="15240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Rounded MT Bold" pitchFamily="34" charset="0"/>
              </a:defRPr>
            </a:lvl1pPr>
            <a:lvl2pPr marL="37931725" indent="-37474525" eaLnBrk="0" hangingPunct="0">
              <a:spcBef>
                <a:spcPct val="20000"/>
              </a:spcBef>
              <a:buChar char="–"/>
              <a:defRPr sz="2800">
                <a:solidFill>
                  <a:schemeClr val="tx1"/>
                </a:solidFill>
                <a:latin typeface="Arial Rounded MT Bold" pitchFamily="34" charset="0"/>
              </a:defRPr>
            </a:lvl2pPr>
            <a:lvl3pPr marL="1143000" indent="-228600" eaLnBrk="0" hangingPunct="0">
              <a:spcBef>
                <a:spcPct val="20000"/>
              </a:spcBef>
              <a:buChar char="•"/>
              <a:defRPr sz="2400">
                <a:solidFill>
                  <a:schemeClr val="tx1"/>
                </a:solidFill>
                <a:latin typeface="Arial Rounded MT Bold" pitchFamily="34" charset="0"/>
              </a:defRPr>
            </a:lvl3pPr>
            <a:lvl4pPr marL="1600200" indent="-228600" eaLnBrk="0" hangingPunct="0">
              <a:spcBef>
                <a:spcPct val="20000"/>
              </a:spcBef>
              <a:buChar char="–"/>
              <a:defRPr sz="2000">
                <a:solidFill>
                  <a:schemeClr val="tx1"/>
                </a:solidFill>
                <a:latin typeface="Arial Rounded MT Bold" pitchFamily="34" charset="0"/>
              </a:defRPr>
            </a:lvl4pPr>
            <a:lvl5pPr marL="2057400" indent="-228600" eaLnBrk="0" hangingPunct="0">
              <a:spcBef>
                <a:spcPct val="20000"/>
              </a:spcBef>
              <a:buChar char="»"/>
              <a:defRPr sz="2000">
                <a:solidFill>
                  <a:schemeClr val="tx1"/>
                </a:solidFill>
                <a:latin typeface="Arial Rounded MT Bold" pitchFamily="34" charset="0"/>
              </a:defRPr>
            </a:lvl5pPr>
            <a:lvl6pPr marL="2514600" indent="-228600" eaLnBrk="0" fontAlgn="base" hangingPunct="0">
              <a:spcBef>
                <a:spcPct val="20000"/>
              </a:spcBef>
              <a:spcAft>
                <a:spcPct val="0"/>
              </a:spcAft>
              <a:buChar char="»"/>
              <a:defRPr sz="2000">
                <a:solidFill>
                  <a:schemeClr val="tx1"/>
                </a:solidFill>
                <a:latin typeface="Arial Rounded MT Bold" pitchFamily="34" charset="0"/>
              </a:defRPr>
            </a:lvl6pPr>
            <a:lvl7pPr marL="2971800" indent="-228600" eaLnBrk="0" fontAlgn="base" hangingPunct="0">
              <a:spcBef>
                <a:spcPct val="20000"/>
              </a:spcBef>
              <a:spcAft>
                <a:spcPct val="0"/>
              </a:spcAft>
              <a:buChar char="»"/>
              <a:defRPr sz="2000">
                <a:solidFill>
                  <a:schemeClr val="tx1"/>
                </a:solidFill>
                <a:latin typeface="Arial Rounded MT Bold" pitchFamily="34" charset="0"/>
              </a:defRPr>
            </a:lvl7pPr>
            <a:lvl8pPr marL="3429000" indent="-228600" eaLnBrk="0" fontAlgn="base" hangingPunct="0">
              <a:spcBef>
                <a:spcPct val="20000"/>
              </a:spcBef>
              <a:spcAft>
                <a:spcPct val="0"/>
              </a:spcAft>
              <a:buChar char="»"/>
              <a:defRPr sz="2000">
                <a:solidFill>
                  <a:schemeClr val="tx1"/>
                </a:solidFill>
                <a:latin typeface="Arial Rounded MT Bold" pitchFamily="34" charset="0"/>
              </a:defRPr>
            </a:lvl8pPr>
            <a:lvl9pPr marL="3886200" indent="-228600" eaLnBrk="0" fontAlgn="base" hangingPunct="0">
              <a:spcBef>
                <a:spcPct val="20000"/>
              </a:spcBef>
              <a:spcAft>
                <a:spcPct val="0"/>
              </a:spcAft>
              <a:buChar char="»"/>
              <a:defRPr sz="2000">
                <a:solidFill>
                  <a:schemeClr val="tx1"/>
                </a:solidFill>
                <a:latin typeface="Arial Rounded MT Bold" pitchFamily="34" charset="0"/>
              </a:defRPr>
            </a:lvl9pPr>
          </a:lstStyle>
          <a:p>
            <a:pPr>
              <a:spcBef>
                <a:spcPct val="50000"/>
              </a:spcBef>
              <a:buFontTx/>
              <a:buNone/>
            </a:pPr>
            <a:r>
              <a:rPr lang="en-US" altLang="en-US" sz="2000" dirty="0">
                <a:latin typeface="Helvetica" panose="020B0604020202020204" pitchFamily="34" charset="0"/>
                <a:ea typeface="ＭＳ Ｐゴシック" pitchFamily="34" charset="-128"/>
                <a:cs typeface="Helvetica" panose="020B0604020202020204" pitchFamily="34" charset="0"/>
              </a:rPr>
              <a:t>Are there enough books in the library?</a:t>
            </a:r>
          </a:p>
        </p:txBody>
      </p:sp>
      <p:sp>
        <p:nvSpPr>
          <p:cNvPr id="7" name="Text Box 8">
            <a:extLst>
              <a:ext uri="{FF2B5EF4-FFF2-40B4-BE49-F238E27FC236}">
                <a16:creationId xmlns:a16="http://schemas.microsoft.com/office/drawing/2014/main" id="{30A3A8AF-FE7F-4CDD-8BFC-8BF22805048E}"/>
              </a:ext>
            </a:extLst>
          </p:cNvPr>
          <p:cNvSpPr txBox="1">
            <a:spLocks noChangeArrowheads="1"/>
          </p:cNvSpPr>
          <p:nvPr/>
        </p:nvSpPr>
        <p:spPr bwMode="auto">
          <a:xfrm>
            <a:off x="3200400" y="1981200"/>
            <a:ext cx="2133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Rounded MT Bold" pitchFamily="34" charset="0"/>
              </a:defRPr>
            </a:lvl1pPr>
            <a:lvl2pPr marL="37931725" indent="-37474525" eaLnBrk="0" hangingPunct="0">
              <a:spcBef>
                <a:spcPct val="20000"/>
              </a:spcBef>
              <a:buChar char="–"/>
              <a:defRPr sz="2800">
                <a:solidFill>
                  <a:schemeClr val="tx1"/>
                </a:solidFill>
                <a:latin typeface="Arial Rounded MT Bold" pitchFamily="34" charset="0"/>
              </a:defRPr>
            </a:lvl2pPr>
            <a:lvl3pPr marL="1143000" indent="-228600" eaLnBrk="0" hangingPunct="0">
              <a:spcBef>
                <a:spcPct val="20000"/>
              </a:spcBef>
              <a:buChar char="•"/>
              <a:defRPr sz="2400">
                <a:solidFill>
                  <a:schemeClr val="tx1"/>
                </a:solidFill>
                <a:latin typeface="Arial Rounded MT Bold" pitchFamily="34" charset="0"/>
              </a:defRPr>
            </a:lvl3pPr>
            <a:lvl4pPr marL="1600200" indent="-228600" eaLnBrk="0" hangingPunct="0">
              <a:spcBef>
                <a:spcPct val="20000"/>
              </a:spcBef>
              <a:buChar char="–"/>
              <a:defRPr sz="2000">
                <a:solidFill>
                  <a:schemeClr val="tx1"/>
                </a:solidFill>
                <a:latin typeface="Arial Rounded MT Bold" pitchFamily="34" charset="0"/>
              </a:defRPr>
            </a:lvl4pPr>
            <a:lvl5pPr marL="2057400" indent="-228600" eaLnBrk="0" hangingPunct="0">
              <a:spcBef>
                <a:spcPct val="20000"/>
              </a:spcBef>
              <a:buChar char="»"/>
              <a:defRPr sz="2000">
                <a:solidFill>
                  <a:schemeClr val="tx1"/>
                </a:solidFill>
                <a:latin typeface="Arial Rounded MT Bold" pitchFamily="34" charset="0"/>
              </a:defRPr>
            </a:lvl5pPr>
            <a:lvl6pPr marL="2514600" indent="-228600" eaLnBrk="0" fontAlgn="base" hangingPunct="0">
              <a:spcBef>
                <a:spcPct val="20000"/>
              </a:spcBef>
              <a:spcAft>
                <a:spcPct val="0"/>
              </a:spcAft>
              <a:buChar char="»"/>
              <a:defRPr sz="2000">
                <a:solidFill>
                  <a:schemeClr val="tx1"/>
                </a:solidFill>
                <a:latin typeface="Arial Rounded MT Bold" pitchFamily="34" charset="0"/>
              </a:defRPr>
            </a:lvl6pPr>
            <a:lvl7pPr marL="2971800" indent="-228600" eaLnBrk="0" fontAlgn="base" hangingPunct="0">
              <a:spcBef>
                <a:spcPct val="20000"/>
              </a:spcBef>
              <a:spcAft>
                <a:spcPct val="0"/>
              </a:spcAft>
              <a:buChar char="»"/>
              <a:defRPr sz="2000">
                <a:solidFill>
                  <a:schemeClr val="tx1"/>
                </a:solidFill>
                <a:latin typeface="Arial Rounded MT Bold" pitchFamily="34" charset="0"/>
              </a:defRPr>
            </a:lvl7pPr>
            <a:lvl8pPr marL="3429000" indent="-228600" eaLnBrk="0" fontAlgn="base" hangingPunct="0">
              <a:spcBef>
                <a:spcPct val="20000"/>
              </a:spcBef>
              <a:spcAft>
                <a:spcPct val="0"/>
              </a:spcAft>
              <a:buChar char="»"/>
              <a:defRPr sz="2000">
                <a:solidFill>
                  <a:schemeClr val="tx1"/>
                </a:solidFill>
                <a:latin typeface="Arial Rounded MT Bold" pitchFamily="34" charset="0"/>
              </a:defRPr>
            </a:lvl8pPr>
            <a:lvl9pPr marL="3886200" indent="-228600" eaLnBrk="0" fontAlgn="base" hangingPunct="0">
              <a:spcBef>
                <a:spcPct val="20000"/>
              </a:spcBef>
              <a:spcAft>
                <a:spcPct val="0"/>
              </a:spcAft>
              <a:buChar char="»"/>
              <a:defRPr sz="2000">
                <a:solidFill>
                  <a:schemeClr val="tx1"/>
                </a:solidFill>
                <a:latin typeface="Arial Rounded MT Bold" pitchFamily="34" charset="0"/>
              </a:defRPr>
            </a:lvl9pPr>
          </a:lstStyle>
          <a:p>
            <a:pPr>
              <a:spcBef>
                <a:spcPct val="50000"/>
              </a:spcBef>
              <a:buFontTx/>
              <a:buNone/>
            </a:pPr>
            <a:r>
              <a:rPr lang="en-US" altLang="en-US" sz="2000" dirty="0">
                <a:latin typeface="Helvetica" panose="020B0604020202020204" pitchFamily="34" charset="0"/>
                <a:ea typeface="ＭＳ Ｐゴシック" pitchFamily="34" charset="-128"/>
                <a:cs typeface="Helvetica" panose="020B0604020202020204" pitchFamily="34" charset="0"/>
              </a:rPr>
              <a:t>Are students using the books?</a:t>
            </a:r>
          </a:p>
        </p:txBody>
      </p:sp>
      <p:sp>
        <p:nvSpPr>
          <p:cNvPr id="8" name="Text Box 9">
            <a:extLst>
              <a:ext uri="{FF2B5EF4-FFF2-40B4-BE49-F238E27FC236}">
                <a16:creationId xmlns:a16="http://schemas.microsoft.com/office/drawing/2014/main" id="{A4265FED-992B-48BF-B885-7F5638DB9655}"/>
              </a:ext>
            </a:extLst>
          </p:cNvPr>
          <p:cNvSpPr txBox="1">
            <a:spLocks noChangeArrowheads="1"/>
          </p:cNvSpPr>
          <p:nvPr/>
        </p:nvSpPr>
        <p:spPr bwMode="auto">
          <a:xfrm>
            <a:off x="6172200" y="1905000"/>
            <a:ext cx="19812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Rounded MT Bold" pitchFamily="34" charset="0"/>
              </a:defRPr>
            </a:lvl1pPr>
            <a:lvl2pPr marL="37931725" indent="-37474525" eaLnBrk="0" hangingPunct="0">
              <a:spcBef>
                <a:spcPct val="20000"/>
              </a:spcBef>
              <a:buChar char="–"/>
              <a:defRPr sz="2800">
                <a:solidFill>
                  <a:schemeClr val="tx1"/>
                </a:solidFill>
                <a:latin typeface="Arial Rounded MT Bold" pitchFamily="34" charset="0"/>
              </a:defRPr>
            </a:lvl2pPr>
            <a:lvl3pPr marL="1143000" indent="-228600" eaLnBrk="0" hangingPunct="0">
              <a:spcBef>
                <a:spcPct val="20000"/>
              </a:spcBef>
              <a:buChar char="•"/>
              <a:defRPr sz="2400">
                <a:solidFill>
                  <a:schemeClr val="tx1"/>
                </a:solidFill>
                <a:latin typeface="Arial Rounded MT Bold" pitchFamily="34" charset="0"/>
              </a:defRPr>
            </a:lvl3pPr>
            <a:lvl4pPr marL="1600200" indent="-228600" eaLnBrk="0" hangingPunct="0">
              <a:spcBef>
                <a:spcPct val="20000"/>
              </a:spcBef>
              <a:buChar char="–"/>
              <a:defRPr sz="2000">
                <a:solidFill>
                  <a:schemeClr val="tx1"/>
                </a:solidFill>
                <a:latin typeface="Arial Rounded MT Bold" pitchFamily="34" charset="0"/>
              </a:defRPr>
            </a:lvl4pPr>
            <a:lvl5pPr marL="2057400" indent="-228600" eaLnBrk="0" hangingPunct="0">
              <a:spcBef>
                <a:spcPct val="20000"/>
              </a:spcBef>
              <a:buChar char="»"/>
              <a:defRPr sz="2000">
                <a:solidFill>
                  <a:schemeClr val="tx1"/>
                </a:solidFill>
                <a:latin typeface="Arial Rounded MT Bold" pitchFamily="34" charset="0"/>
              </a:defRPr>
            </a:lvl5pPr>
            <a:lvl6pPr marL="2514600" indent="-228600" eaLnBrk="0" fontAlgn="base" hangingPunct="0">
              <a:spcBef>
                <a:spcPct val="20000"/>
              </a:spcBef>
              <a:spcAft>
                <a:spcPct val="0"/>
              </a:spcAft>
              <a:buChar char="»"/>
              <a:defRPr sz="2000">
                <a:solidFill>
                  <a:schemeClr val="tx1"/>
                </a:solidFill>
                <a:latin typeface="Arial Rounded MT Bold" pitchFamily="34" charset="0"/>
              </a:defRPr>
            </a:lvl6pPr>
            <a:lvl7pPr marL="2971800" indent="-228600" eaLnBrk="0" fontAlgn="base" hangingPunct="0">
              <a:spcBef>
                <a:spcPct val="20000"/>
              </a:spcBef>
              <a:spcAft>
                <a:spcPct val="0"/>
              </a:spcAft>
              <a:buChar char="»"/>
              <a:defRPr sz="2000">
                <a:solidFill>
                  <a:schemeClr val="tx1"/>
                </a:solidFill>
                <a:latin typeface="Arial Rounded MT Bold" pitchFamily="34" charset="0"/>
              </a:defRPr>
            </a:lvl7pPr>
            <a:lvl8pPr marL="3429000" indent="-228600" eaLnBrk="0" fontAlgn="base" hangingPunct="0">
              <a:spcBef>
                <a:spcPct val="20000"/>
              </a:spcBef>
              <a:spcAft>
                <a:spcPct val="0"/>
              </a:spcAft>
              <a:buChar char="»"/>
              <a:defRPr sz="2000">
                <a:solidFill>
                  <a:schemeClr val="tx1"/>
                </a:solidFill>
                <a:latin typeface="Arial Rounded MT Bold" pitchFamily="34" charset="0"/>
              </a:defRPr>
            </a:lvl8pPr>
            <a:lvl9pPr marL="3886200" indent="-228600" eaLnBrk="0" fontAlgn="base" hangingPunct="0">
              <a:spcBef>
                <a:spcPct val="20000"/>
              </a:spcBef>
              <a:spcAft>
                <a:spcPct val="0"/>
              </a:spcAft>
              <a:buChar char="»"/>
              <a:defRPr sz="2000">
                <a:solidFill>
                  <a:schemeClr val="tx1"/>
                </a:solidFill>
                <a:latin typeface="Arial Rounded MT Bold" pitchFamily="34" charset="0"/>
              </a:defRPr>
            </a:lvl9pPr>
          </a:lstStyle>
          <a:p>
            <a:pPr>
              <a:spcBef>
                <a:spcPct val="50000"/>
              </a:spcBef>
              <a:buFontTx/>
              <a:buNone/>
            </a:pPr>
            <a:r>
              <a:rPr lang="en-US" altLang="en-US" sz="2000" dirty="0">
                <a:latin typeface="Helvetica" panose="020B0604020202020204" pitchFamily="34" charset="0"/>
                <a:ea typeface="ＭＳ Ｐゴシック" pitchFamily="34" charset="-128"/>
                <a:cs typeface="Helvetica" panose="020B0604020202020204" pitchFamily="34" charset="0"/>
              </a:rPr>
              <a:t>Are students gaining skills of information literacy?</a:t>
            </a:r>
          </a:p>
        </p:txBody>
      </p:sp>
      <p:sp>
        <p:nvSpPr>
          <p:cNvPr id="9" name="Text Box 10">
            <a:extLst>
              <a:ext uri="{FF2B5EF4-FFF2-40B4-BE49-F238E27FC236}">
                <a16:creationId xmlns:a16="http://schemas.microsoft.com/office/drawing/2014/main" id="{F82FB5B1-EF0C-4299-8BBA-F416A94FE7AB}"/>
              </a:ext>
            </a:extLst>
          </p:cNvPr>
          <p:cNvSpPr txBox="1">
            <a:spLocks noChangeArrowheads="1"/>
          </p:cNvSpPr>
          <p:nvPr/>
        </p:nvSpPr>
        <p:spPr bwMode="auto">
          <a:xfrm>
            <a:off x="457200" y="3962400"/>
            <a:ext cx="1905000"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Rounded MT Bold" pitchFamily="34" charset="0"/>
              </a:defRPr>
            </a:lvl1pPr>
            <a:lvl2pPr marL="37931725" indent="-37474525" eaLnBrk="0" hangingPunct="0">
              <a:spcBef>
                <a:spcPct val="20000"/>
              </a:spcBef>
              <a:buChar char="–"/>
              <a:defRPr sz="2800">
                <a:solidFill>
                  <a:schemeClr val="tx1"/>
                </a:solidFill>
                <a:latin typeface="Arial Rounded MT Bold" pitchFamily="34" charset="0"/>
              </a:defRPr>
            </a:lvl2pPr>
            <a:lvl3pPr marL="1143000" indent="-228600" eaLnBrk="0" hangingPunct="0">
              <a:spcBef>
                <a:spcPct val="20000"/>
              </a:spcBef>
              <a:buChar char="•"/>
              <a:defRPr sz="2400">
                <a:solidFill>
                  <a:schemeClr val="tx1"/>
                </a:solidFill>
                <a:latin typeface="Arial Rounded MT Bold" pitchFamily="34" charset="0"/>
              </a:defRPr>
            </a:lvl3pPr>
            <a:lvl4pPr marL="1600200" indent="-228600" eaLnBrk="0" hangingPunct="0">
              <a:spcBef>
                <a:spcPct val="20000"/>
              </a:spcBef>
              <a:buChar char="–"/>
              <a:defRPr sz="2000">
                <a:solidFill>
                  <a:schemeClr val="tx1"/>
                </a:solidFill>
                <a:latin typeface="Arial Rounded MT Bold" pitchFamily="34" charset="0"/>
              </a:defRPr>
            </a:lvl4pPr>
            <a:lvl5pPr marL="2057400" indent="-228600" eaLnBrk="0" hangingPunct="0">
              <a:spcBef>
                <a:spcPct val="20000"/>
              </a:spcBef>
              <a:buChar char="»"/>
              <a:defRPr sz="2000">
                <a:solidFill>
                  <a:schemeClr val="tx1"/>
                </a:solidFill>
                <a:latin typeface="Arial Rounded MT Bold" pitchFamily="34" charset="0"/>
              </a:defRPr>
            </a:lvl5pPr>
            <a:lvl6pPr marL="2514600" indent="-228600" eaLnBrk="0" fontAlgn="base" hangingPunct="0">
              <a:spcBef>
                <a:spcPct val="20000"/>
              </a:spcBef>
              <a:spcAft>
                <a:spcPct val="0"/>
              </a:spcAft>
              <a:buChar char="»"/>
              <a:defRPr sz="2000">
                <a:solidFill>
                  <a:schemeClr val="tx1"/>
                </a:solidFill>
                <a:latin typeface="Arial Rounded MT Bold" pitchFamily="34" charset="0"/>
              </a:defRPr>
            </a:lvl6pPr>
            <a:lvl7pPr marL="2971800" indent="-228600" eaLnBrk="0" fontAlgn="base" hangingPunct="0">
              <a:spcBef>
                <a:spcPct val="20000"/>
              </a:spcBef>
              <a:spcAft>
                <a:spcPct val="0"/>
              </a:spcAft>
              <a:buChar char="»"/>
              <a:defRPr sz="2000">
                <a:solidFill>
                  <a:schemeClr val="tx1"/>
                </a:solidFill>
                <a:latin typeface="Arial Rounded MT Bold" pitchFamily="34" charset="0"/>
              </a:defRPr>
            </a:lvl7pPr>
            <a:lvl8pPr marL="3429000" indent="-228600" eaLnBrk="0" fontAlgn="base" hangingPunct="0">
              <a:spcBef>
                <a:spcPct val="20000"/>
              </a:spcBef>
              <a:spcAft>
                <a:spcPct val="0"/>
              </a:spcAft>
              <a:buChar char="»"/>
              <a:defRPr sz="2000">
                <a:solidFill>
                  <a:schemeClr val="tx1"/>
                </a:solidFill>
                <a:latin typeface="Arial Rounded MT Bold" pitchFamily="34" charset="0"/>
              </a:defRPr>
            </a:lvl8pPr>
            <a:lvl9pPr marL="3886200" indent="-228600" eaLnBrk="0" fontAlgn="base" hangingPunct="0">
              <a:spcBef>
                <a:spcPct val="20000"/>
              </a:spcBef>
              <a:spcAft>
                <a:spcPct val="0"/>
              </a:spcAft>
              <a:buChar char="»"/>
              <a:defRPr sz="2000">
                <a:solidFill>
                  <a:schemeClr val="tx1"/>
                </a:solidFill>
                <a:latin typeface="Arial Rounded MT Bold" pitchFamily="34" charset="0"/>
              </a:defRPr>
            </a:lvl9pPr>
          </a:lstStyle>
          <a:p>
            <a:pPr>
              <a:spcBef>
                <a:spcPct val="50000"/>
              </a:spcBef>
              <a:buFontTx/>
              <a:buNone/>
            </a:pPr>
            <a:r>
              <a:rPr lang="en-US" altLang="en-US" sz="2000" dirty="0">
                <a:latin typeface="Helvetica" panose="020B0604020202020204" pitchFamily="34" charset="0"/>
                <a:ea typeface="ＭＳ Ｐゴシック" pitchFamily="34" charset="-128"/>
                <a:cs typeface="Helvetica" panose="020B0604020202020204" pitchFamily="34" charset="0"/>
              </a:rPr>
              <a:t>Are the faculty well qualified?</a:t>
            </a:r>
          </a:p>
          <a:p>
            <a:pPr>
              <a:spcBef>
                <a:spcPct val="50000"/>
              </a:spcBef>
              <a:buFontTx/>
              <a:buNone/>
            </a:pPr>
            <a:r>
              <a:rPr lang="en-US" altLang="en-US" sz="2000" dirty="0">
                <a:latin typeface="Helvetica" panose="020B0604020202020204" pitchFamily="34" charset="0"/>
                <a:ea typeface="ＭＳ Ｐゴシック" pitchFamily="34" charset="-128"/>
                <a:cs typeface="Helvetica" panose="020B0604020202020204" pitchFamily="34" charset="0"/>
              </a:rPr>
              <a:t>Is the curriculum appropriate?</a:t>
            </a:r>
          </a:p>
        </p:txBody>
      </p:sp>
      <p:sp>
        <p:nvSpPr>
          <p:cNvPr id="10" name="Text Box 11">
            <a:extLst>
              <a:ext uri="{FF2B5EF4-FFF2-40B4-BE49-F238E27FC236}">
                <a16:creationId xmlns:a16="http://schemas.microsoft.com/office/drawing/2014/main" id="{FF19A00E-4825-4D99-A921-4316333E5D02}"/>
              </a:ext>
            </a:extLst>
          </p:cNvPr>
          <p:cNvSpPr txBox="1">
            <a:spLocks noChangeArrowheads="1"/>
          </p:cNvSpPr>
          <p:nvPr/>
        </p:nvSpPr>
        <p:spPr bwMode="auto">
          <a:xfrm>
            <a:off x="3124200" y="3962400"/>
            <a:ext cx="2057400"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Rounded MT Bold" pitchFamily="34" charset="0"/>
              </a:defRPr>
            </a:lvl1pPr>
            <a:lvl2pPr marL="37931725" indent="-37474525" eaLnBrk="0" hangingPunct="0">
              <a:spcBef>
                <a:spcPct val="20000"/>
              </a:spcBef>
              <a:buChar char="–"/>
              <a:defRPr sz="2800">
                <a:solidFill>
                  <a:schemeClr val="tx1"/>
                </a:solidFill>
                <a:latin typeface="Arial Rounded MT Bold" pitchFamily="34" charset="0"/>
              </a:defRPr>
            </a:lvl2pPr>
            <a:lvl3pPr marL="1143000" indent="-228600" eaLnBrk="0" hangingPunct="0">
              <a:spcBef>
                <a:spcPct val="20000"/>
              </a:spcBef>
              <a:buChar char="•"/>
              <a:defRPr sz="2400">
                <a:solidFill>
                  <a:schemeClr val="tx1"/>
                </a:solidFill>
                <a:latin typeface="Arial Rounded MT Bold" pitchFamily="34" charset="0"/>
              </a:defRPr>
            </a:lvl3pPr>
            <a:lvl4pPr marL="1600200" indent="-228600" eaLnBrk="0" hangingPunct="0">
              <a:spcBef>
                <a:spcPct val="20000"/>
              </a:spcBef>
              <a:buChar char="–"/>
              <a:defRPr sz="2000">
                <a:solidFill>
                  <a:schemeClr val="tx1"/>
                </a:solidFill>
                <a:latin typeface="Arial Rounded MT Bold" pitchFamily="34" charset="0"/>
              </a:defRPr>
            </a:lvl4pPr>
            <a:lvl5pPr marL="2057400" indent="-228600" eaLnBrk="0" hangingPunct="0">
              <a:spcBef>
                <a:spcPct val="20000"/>
              </a:spcBef>
              <a:buChar char="»"/>
              <a:defRPr sz="2000">
                <a:solidFill>
                  <a:schemeClr val="tx1"/>
                </a:solidFill>
                <a:latin typeface="Arial Rounded MT Bold" pitchFamily="34" charset="0"/>
              </a:defRPr>
            </a:lvl5pPr>
            <a:lvl6pPr marL="2514600" indent="-228600" eaLnBrk="0" fontAlgn="base" hangingPunct="0">
              <a:spcBef>
                <a:spcPct val="20000"/>
              </a:spcBef>
              <a:spcAft>
                <a:spcPct val="0"/>
              </a:spcAft>
              <a:buChar char="»"/>
              <a:defRPr sz="2000">
                <a:solidFill>
                  <a:schemeClr val="tx1"/>
                </a:solidFill>
                <a:latin typeface="Arial Rounded MT Bold" pitchFamily="34" charset="0"/>
              </a:defRPr>
            </a:lvl6pPr>
            <a:lvl7pPr marL="2971800" indent="-228600" eaLnBrk="0" fontAlgn="base" hangingPunct="0">
              <a:spcBef>
                <a:spcPct val="20000"/>
              </a:spcBef>
              <a:spcAft>
                <a:spcPct val="0"/>
              </a:spcAft>
              <a:buChar char="»"/>
              <a:defRPr sz="2000">
                <a:solidFill>
                  <a:schemeClr val="tx1"/>
                </a:solidFill>
                <a:latin typeface="Arial Rounded MT Bold" pitchFamily="34" charset="0"/>
              </a:defRPr>
            </a:lvl7pPr>
            <a:lvl8pPr marL="3429000" indent="-228600" eaLnBrk="0" fontAlgn="base" hangingPunct="0">
              <a:spcBef>
                <a:spcPct val="20000"/>
              </a:spcBef>
              <a:spcAft>
                <a:spcPct val="0"/>
              </a:spcAft>
              <a:buChar char="»"/>
              <a:defRPr sz="2000">
                <a:solidFill>
                  <a:schemeClr val="tx1"/>
                </a:solidFill>
                <a:latin typeface="Arial Rounded MT Bold" pitchFamily="34" charset="0"/>
              </a:defRPr>
            </a:lvl8pPr>
            <a:lvl9pPr marL="3886200" indent="-228600" eaLnBrk="0" fontAlgn="base" hangingPunct="0">
              <a:spcBef>
                <a:spcPct val="20000"/>
              </a:spcBef>
              <a:spcAft>
                <a:spcPct val="0"/>
              </a:spcAft>
              <a:buChar char="»"/>
              <a:defRPr sz="2000">
                <a:solidFill>
                  <a:schemeClr val="tx1"/>
                </a:solidFill>
                <a:latin typeface="Arial Rounded MT Bold" pitchFamily="34" charset="0"/>
              </a:defRPr>
            </a:lvl9pPr>
          </a:lstStyle>
          <a:p>
            <a:pPr>
              <a:spcBef>
                <a:spcPct val="50000"/>
              </a:spcBef>
              <a:buFontTx/>
              <a:buNone/>
            </a:pPr>
            <a:r>
              <a:rPr lang="en-US" altLang="en-US" sz="2000" dirty="0">
                <a:latin typeface="Helvetica" panose="020B0604020202020204" pitchFamily="34" charset="0"/>
                <a:ea typeface="ＭＳ Ｐゴシック" pitchFamily="34" charset="-128"/>
                <a:cs typeface="Helvetica" panose="020B0604020202020204" pitchFamily="34" charset="0"/>
              </a:rPr>
              <a:t>Is there good instructional practice?  </a:t>
            </a:r>
          </a:p>
          <a:p>
            <a:pPr>
              <a:spcBef>
                <a:spcPct val="50000"/>
              </a:spcBef>
              <a:buFontTx/>
              <a:buNone/>
            </a:pPr>
            <a:r>
              <a:rPr lang="en-US" altLang="en-US" sz="2000" dirty="0">
                <a:latin typeface="Helvetica" panose="020B0604020202020204" pitchFamily="34" charset="0"/>
                <a:ea typeface="ＭＳ Ｐゴシック" pitchFamily="34" charset="-128"/>
                <a:cs typeface="Helvetica" panose="020B0604020202020204" pitchFamily="34" charset="0"/>
              </a:rPr>
              <a:t>Do students get practice and feedback?</a:t>
            </a:r>
          </a:p>
        </p:txBody>
      </p:sp>
      <p:sp>
        <p:nvSpPr>
          <p:cNvPr id="11" name="Text Box 12">
            <a:extLst>
              <a:ext uri="{FF2B5EF4-FFF2-40B4-BE49-F238E27FC236}">
                <a16:creationId xmlns:a16="http://schemas.microsoft.com/office/drawing/2014/main" id="{A6E7294B-803D-4858-AD24-ABC6C79B495E}"/>
              </a:ext>
            </a:extLst>
          </p:cNvPr>
          <p:cNvSpPr txBox="1">
            <a:spLocks noChangeArrowheads="1"/>
          </p:cNvSpPr>
          <p:nvPr/>
        </p:nvSpPr>
        <p:spPr bwMode="auto">
          <a:xfrm>
            <a:off x="6096000" y="3962400"/>
            <a:ext cx="2286000"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Rounded MT Bold" pitchFamily="34" charset="0"/>
              </a:defRPr>
            </a:lvl1pPr>
            <a:lvl2pPr marL="37931725" indent="-37474525" eaLnBrk="0" hangingPunct="0">
              <a:spcBef>
                <a:spcPct val="20000"/>
              </a:spcBef>
              <a:buChar char="–"/>
              <a:defRPr sz="2800">
                <a:solidFill>
                  <a:schemeClr val="tx1"/>
                </a:solidFill>
                <a:latin typeface="Arial Rounded MT Bold" pitchFamily="34" charset="0"/>
              </a:defRPr>
            </a:lvl2pPr>
            <a:lvl3pPr marL="1143000" indent="-228600" eaLnBrk="0" hangingPunct="0">
              <a:spcBef>
                <a:spcPct val="20000"/>
              </a:spcBef>
              <a:buChar char="•"/>
              <a:defRPr sz="2400">
                <a:solidFill>
                  <a:schemeClr val="tx1"/>
                </a:solidFill>
                <a:latin typeface="Arial Rounded MT Bold" pitchFamily="34" charset="0"/>
              </a:defRPr>
            </a:lvl3pPr>
            <a:lvl4pPr marL="1600200" indent="-228600" eaLnBrk="0" hangingPunct="0">
              <a:spcBef>
                <a:spcPct val="20000"/>
              </a:spcBef>
              <a:buChar char="–"/>
              <a:defRPr sz="2000">
                <a:solidFill>
                  <a:schemeClr val="tx1"/>
                </a:solidFill>
                <a:latin typeface="Arial Rounded MT Bold" pitchFamily="34" charset="0"/>
              </a:defRPr>
            </a:lvl4pPr>
            <a:lvl5pPr marL="2057400" indent="-228600" eaLnBrk="0" hangingPunct="0">
              <a:spcBef>
                <a:spcPct val="20000"/>
              </a:spcBef>
              <a:buChar char="»"/>
              <a:defRPr sz="2000">
                <a:solidFill>
                  <a:schemeClr val="tx1"/>
                </a:solidFill>
                <a:latin typeface="Arial Rounded MT Bold" pitchFamily="34" charset="0"/>
              </a:defRPr>
            </a:lvl5pPr>
            <a:lvl6pPr marL="2514600" indent="-228600" eaLnBrk="0" fontAlgn="base" hangingPunct="0">
              <a:spcBef>
                <a:spcPct val="20000"/>
              </a:spcBef>
              <a:spcAft>
                <a:spcPct val="0"/>
              </a:spcAft>
              <a:buChar char="»"/>
              <a:defRPr sz="2000">
                <a:solidFill>
                  <a:schemeClr val="tx1"/>
                </a:solidFill>
                <a:latin typeface="Arial Rounded MT Bold" pitchFamily="34" charset="0"/>
              </a:defRPr>
            </a:lvl6pPr>
            <a:lvl7pPr marL="2971800" indent="-228600" eaLnBrk="0" fontAlgn="base" hangingPunct="0">
              <a:spcBef>
                <a:spcPct val="20000"/>
              </a:spcBef>
              <a:spcAft>
                <a:spcPct val="0"/>
              </a:spcAft>
              <a:buChar char="»"/>
              <a:defRPr sz="2000">
                <a:solidFill>
                  <a:schemeClr val="tx1"/>
                </a:solidFill>
                <a:latin typeface="Arial Rounded MT Bold" pitchFamily="34" charset="0"/>
              </a:defRPr>
            </a:lvl7pPr>
            <a:lvl8pPr marL="3429000" indent="-228600" eaLnBrk="0" fontAlgn="base" hangingPunct="0">
              <a:spcBef>
                <a:spcPct val="20000"/>
              </a:spcBef>
              <a:spcAft>
                <a:spcPct val="0"/>
              </a:spcAft>
              <a:buChar char="»"/>
              <a:defRPr sz="2000">
                <a:solidFill>
                  <a:schemeClr val="tx1"/>
                </a:solidFill>
                <a:latin typeface="Arial Rounded MT Bold" pitchFamily="34" charset="0"/>
              </a:defRPr>
            </a:lvl8pPr>
            <a:lvl9pPr marL="3886200" indent="-228600" eaLnBrk="0" fontAlgn="base" hangingPunct="0">
              <a:spcBef>
                <a:spcPct val="20000"/>
              </a:spcBef>
              <a:spcAft>
                <a:spcPct val="0"/>
              </a:spcAft>
              <a:buChar char="»"/>
              <a:defRPr sz="2000">
                <a:solidFill>
                  <a:schemeClr val="tx1"/>
                </a:solidFill>
                <a:latin typeface="Arial Rounded MT Bold" pitchFamily="34" charset="0"/>
              </a:defRPr>
            </a:lvl9pPr>
          </a:lstStyle>
          <a:p>
            <a:pPr>
              <a:spcBef>
                <a:spcPct val="50000"/>
              </a:spcBef>
              <a:buFontTx/>
              <a:buNone/>
            </a:pPr>
            <a:r>
              <a:rPr lang="en-US" altLang="en-US" sz="2000" dirty="0">
                <a:latin typeface="Helvetica" panose="020B0604020202020204" pitchFamily="34" charset="0"/>
                <a:ea typeface="ＭＳ Ｐゴシック" pitchFamily="34" charset="-128"/>
                <a:cs typeface="Helvetica" panose="020B0604020202020204" pitchFamily="34" charset="0"/>
              </a:rPr>
              <a:t>Are students achieving the learning outcomes of the program and institution?</a:t>
            </a:r>
          </a:p>
        </p:txBody>
      </p:sp>
      <p:sp>
        <p:nvSpPr>
          <p:cNvPr id="12" name="Text Box 13">
            <a:extLst>
              <a:ext uri="{FF2B5EF4-FFF2-40B4-BE49-F238E27FC236}">
                <a16:creationId xmlns:a16="http://schemas.microsoft.com/office/drawing/2014/main" id="{1255F34E-7D3A-49F9-A609-33C6C6414CF4}"/>
              </a:ext>
            </a:extLst>
          </p:cNvPr>
          <p:cNvSpPr txBox="1">
            <a:spLocks noChangeArrowheads="1"/>
          </p:cNvSpPr>
          <p:nvPr/>
        </p:nvSpPr>
        <p:spPr bwMode="auto">
          <a:xfrm>
            <a:off x="685800" y="3276600"/>
            <a:ext cx="7467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Rounded MT Bold" pitchFamily="34" charset="0"/>
              </a:defRPr>
            </a:lvl1pPr>
            <a:lvl2pPr marL="37931725" indent="-37474525" eaLnBrk="0" hangingPunct="0">
              <a:spcBef>
                <a:spcPct val="20000"/>
              </a:spcBef>
              <a:buChar char="–"/>
              <a:defRPr sz="2800">
                <a:solidFill>
                  <a:schemeClr val="tx1"/>
                </a:solidFill>
                <a:latin typeface="Arial Rounded MT Bold" pitchFamily="34" charset="0"/>
              </a:defRPr>
            </a:lvl2pPr>
            <a:lvl3pPr marL="1143000" indent="-228600" eaLnBrk="0" hangingPunct="0">
              <a:spcBef>
                <a:spcPct val="20000"/>
              </a:spcBef>
              <a:buChar char="•"/>
              <a:defRPr sz="2400">
                <a:solidFill>
                  <a:schemeClr val="tx1"/>
                </a:solidFill>
                <a:latin typeface="Arial Rounded MT Bold" pitchFamily="34" charset="0"/>
              </a:defRPr>
            </a:lvl3pPr>
            <a:lvl4pPr marL="1600200" indent="-228600" eaLnBrk="0" hangingPunct="0">
              <a:spcBef>
                <a:spcPct val="20000"/>
              </a:spcBef>
              <a:buChar char="–"/>
              <a:defRPr sz="2000">
                <a:solidFill>
                  <a:schemeClr val="tx1"/>
                </a:solidFill>
                <a:latin typeface="Arial Rounded MT Bold" pitchFamily="34" charset="0"/>
              </a:defRPr>
            </a:lvl4pPr>
            <a:lvl5pPr marL="2057400" indent="-228600" eaLnBrk="0" hangingPunct="0">
              <a:spcBef>
                <a:spcPct val="20000"/>
              </a:spcBef>
              <a:buChar char="»"/>
              <a:defRPr sz="2000">
                <a:solidFill>
                  <a:schemeClr val="tx1"/>
                </a:solidFill>
                <a:latin typeface="Arial Rounded MT Bold" pitchFamily="34" charset="0"/>
              </a:defRPr>
            </a:lvl5pPr>
            <a:lvl6pPr marL="2514600" indent="-228600" eaLnBrk="0" fontAlgn="base" hangingPunct="0">
              <a:spcBef>
                <a:spcPct val="20000"/>
              </a:spcBef>
              <a:spcAft>
                <a:spcPct val="0"/>
              </a:spcAft>
              <a:buChar char="»"/>
              <a:defRPr sz="2000">
                <a:solidFill>
                  <a:schemeClr val="tx1"/>
                </a:solidFill>
                <a:latin typeface="Arial Rounded MT Bold" pitchFamily="34" charset="0"/>
              </a:defRPr>
            </a:lvl6pPr>
            <a:lvl7pPr marL="2971800" indent="-228600" eaLnBrk="0" fontAlgn="base" hangingPunct="0">
              <a:spcBef>
                <a:spcPct val="20000"/>
              </a:spcBef>
              <a:spcAft>
                <a:spcPct val="0"/>
              </a:spcAft>
              <a:buChar char="»"/>
              <a:defRPr sz="2000">
                <a:solidFill>
                  <a:schemeClr val="tx1"/>
                </a:solidFill>
                <a:latin typeface="Arial Rounded MT Bold" pitchFamily="34" charset="0"/>
              </a:defRPr>
            </a:lvl7pPr>
            <a:lvl8pPr marL="3429000" indent="-228600" eaLnBrk="0" fontAlgn="base" hangingPunct="0">
              <a:spcBef>
                <a:spcPct val="20000"/>
              </a:spcBef>
              <a:spcAft>
                <a:spcPct val="0"/>
              </a:spcAft>
              <a:buChar char="»"/>
              <a:defRPr sz="2000">
                <a:solidFill>
                  <a:schemeClr val="tx1"/>
                </a:solidFill>
                <a:latin typeface="Arial Rounded MT Bold" pitchFamily="34" charset="0"/>
              </a:defRPr>
            </a:lvl8pPr>
            <a:lvl9pPr marL="3886200" indent="-228600" eaLnBrk="0" fontAlgn="base" hangingPunct="0">
              <a:spcBef>
                <a:spcPct val="20000"/>
              </a:spcBef>
              <a:spcAft>
                <a:spcPct val="0"/>
              </a:spcAft>
              <a:buChar char="»"/>
              <a:defRPr sz="2000">
                <a:solidFill>
                  <a:schemeClr val="tx1"/>
                </a:solidFill>
                <a:latin typeface="Arial Rounded MT Bold" pitchFamily="34" charset="0"/>
              </a:defRPr>
            </a:lvl9pPr>
          </a:lstStyle>
          <a:p>
            <a:pPr algn="ctr">
              <a:spcBef>
                <a:spcPct val="0"/>
              </a:spcBef>
              <a:buFontTx/>
              <a:buNone/>
            </a:pPr>
            <a:r>
              <a:rPr lang="en-US" altLang="en-US" sz="2800" dirty="0">
                <a:latin typeface="Verdana" pitchFamily="34" charset="0"/>
                <a:ea typeface="ＭＳ Ｐゴシック" pitchFamily="34" charset="-128"/>
              </a:rPr>
              <a:t>……………………………………</a:t>
            </a:r>
            <a:r>
              <a:rPr lang="en-US" altLang="en-US" sz="2800" dirty="0">
                <a:latin typeface="Verdana" pitchFamily="34" charset="0"/>
              </a:rPr>
              <a:t>……………………</a:t>
            </a:r>
          </a:p>
        </p:txBody>
      </p:sp>
    </p:spTree>
    <p:extLst>
      <p:ext uri="{BB962C8B-B14F-4D97-AF65-F5344CB8AC3E}">
        <p14:creationId xmlns:p14="http://schemas.microsoft.com/office/powerpoint/2010/main" val="2818597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E0200-B9E3-49D8-BCAF-4D9EC99FF802}"/>
              </a:ext>
            </a:extLst>
          </p:cNvPr>
          <p:cNvSpPr>
            <a:spLocks noGrp="1"/>
          </p:cNvSpPr>
          <p:nvPr>
            <p:ph type="title"/>
          </p:nvPr>
        </p:nvSpPr>
        <p:spPr/>
        <p:txBody>
          <a:bodyPr>
            <a:normAutofit/>
          </a:bodyPr>
          <a:lstStyle/>
          <a:p>
            <a:r>
              <a:rPr lang="en-US" sz="3200" dirty="0"/>
              <a:t>Standard 8*</a:t>
            </a:r>
          </a:p>
        </p:txBody>
      </p:sp>
      <p:sp>
        <p:nvSpPr>
          <p:cNvPr id="4" name="Slide Number Placeholder 3">
            <a:extLst>
              <a:ext uri="{FF2B5EF4-FFF2-40B4-BE49-F238E27FC236}">
                <a16:creationId xmlns:a16="http://schemas.microsoft.com/office/drawing/2014/main" id="{4C56F497-86C7-4B67-80C1-F45EEF0DFC5B}"/>
              </a:ext>
            </a:extLst>
          </p:cNvPr>
          <p:cNvSpPr>
            <a:spLocks noGrp="1"/>
          </p:cNvSpPr>
          <p:nvPr>
            <p:ph type="sldNum" sz="quarter" idx="12"/>
          </p:nvPr>
        </p:nvSpPr>
        <p:spPr/>
        <p:txBody>
          <a:bodyPr/>
          <a:lstStyle/>
          <a:p>
            <a:fld id="{70C5FF30-07EE-5847-AAA9-A367C1F45818}" type="slidenum">
              <a:rPr lang="en-US" smtClean="0"/>
              <a:pPr/>
              <a:t>13</a:t>
            </a:fld>
            <a:endParaRPr lang="en-US" dirty="0"/>
          </a:p>
        </p:txBody>
      </p:sp>
      <p:sp>
        <p:nvSpPr>
          <p:cNvPr id="5" name="Text Box 5">
            <a:extLst>
              <a:ext uri="{FF2B5EF4-FFF2-40B4-BE49-F238E27FC236}">
                <a16:creationId xmlns:a16="http://schemas.microsoft.com/office/drawing/2014/main" id="{D69D3CB3-0929-443A-83E4-B36495A4F0A4}"/>
              </a:ext>
            </a:extLst>
          </p:cNvPr>
          <p:cNvSpPr txBox="1">
            <a:spLocks noGrp="1" noChangeArrowheads="1"/>
          </p:cNvSpPr>
          <p:nvPr>
            <p:ph idx="1"/>
          </p:nvPr>
        </p:nvSpPr>
        <p:spPr bwMode="auto">
          <a:xfrm>
            <a:off x="188323" y="1253331"/>
            <a:ext cx="9933577" cy="3871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Rounded MT Bold" pitchFamily="34" charset="0"/>
              </a:defRPr>
            </a:lvl1pPr>
            <a:lvl2pPr marL="742950" indent="-285750" eaLnBrk="0" hangingPunct="0">
              <a:spcBef>
                <a:spcPct val="20000"/>
              </a:spcBef>
              <a:buChar char="–"/>
              <a:defRPr sz="2800">
                <a:solidFill>
                  <a:schemeClr val="tx1"/>
                </a:solidFill>
                <a:latin typeface="Arial Rounded MT Bold" pitchFamily="34" charset="0"/>
              </a:defRPr>
            </a:lvl2pPr>
            <a:lvl3pPr marL="1143000" indent="-228600" eaLnBrk="0" hangingPunct="0">
              <a:spcBef>
                <a:spcPct val="20000"/>
              </a:spcBef>
              <a:buChar char="•"/>
              <a:defRPr sz="2400">
                <a:solidFill>
                  <a:schemeClr val="tx1"/>
                </a:solidFill>
                <a:latin typeface="Arial Rounded MT Bold" pitchFamily="34" charset="0"/>
              </a:defRPr>
            </a:lvl3pPr>
            <a:lvl4pPr marL="1600200" indent="-228600" eaLnBrk="0" hangingPunct="0">
              <a:spcBef>
                <a:spcPct val="20000"/>
              </a:spcBef>
              <a:buChar char="–"/>
              <a:defRPr sz="2000">
                <a:solidFill>
                  <a:schemeClr val="tx1"/>
                </a:solidFill>
                <a:latin typeface="Arial Rounded MT Bold" pitchFamily="34" charset="0"/>
              </a:defRPr>
            </a:lvl4pPr>
            <a:lvl5pPr marL="2057400" indent="-228600" eaLnBrk="0" hangingPunct="0">
              <a:spcBef>
                <a:spcPct val="20000"/>
              </a:spcBef>
              <a:buChar char="»"/>
              <a:defRPr sz="2000">
                <a:solidFill>
                  <a:schemeClr val="tx1"/>
                </a:solidFill>
                <a:latin typeface="Arial Rounded MT Bold" pitchFamily="34" charset="0"/>
              </a:defRPr>
            </a:lvl5pPr>
            <a:lvl6pPr marL="2514600" indent="-228600" eaLnBrk="0" fontAlgn="base" hangingPunct="0">
              <a:spcBef>
                <a:spcPct val="20000"/>
              </a:spcBef>
              <a:spcAft>
                <a:spcPct val="0"/>
              </a:spcAft>
              <a:buChar char="»"/>
              <a:defRPr sz="2000">
                <a:solidFill>
                  <a:schemeClr val="tx1"/>
                </a:solidFill>
                <a:latin typeface="Arial Rounded MT Bold" pitchFamily="34" charset="0"/>
              </a:defRPr>
            </a:lvl6pPr>
            <a:lvl7pPr marL="2971800" indent="-228600" eaLnBrk="0" fontAlgn="base" hangingPunct="0">
              <a:spcBef>
                <a:spcPct val="20000"/>
              </a:spcBef>
              <a:spcAft>
                <a:spcPct val="0"/>
              </a:spcAft>
              <a:buChar char="»"/>
              <a:defRPr sz="2000">
                <a:solidFill>
                  <a:schemeClr val="tx1"/>
                </a:solidFill>
                <a:latin typeface="Arial Rounded MT Bold" pitchFamily="34" charset="0"/>
              </a:defRPr>
            </a:lvl7pPr>
            <a:lvl8pPr marL="3429000" indent="-228600" eaLnBrk="0" fontAlgn="base" hangingPunct="0">
              <a:spcBef>
                <a:spcPct val="20000"/>
              </a:spcBef>
              <a:spcAft>
                <a:spcPct val="0"/>
              </a:spcAft>
              <a:buChar char="»"/>
              <a:defRPr sz="2000">
                <a:solidFill>
                  <a:schemeClr val="tx1"/>
                </a:solidFill>
                <a:latin typeface="Arial Rounded MT Bold" pitchFamily="34" charset="0"/>
              </a:defRPr>
            </a:lvl8pPr>
            <a:lvl9pPr marL="3886200" indent="-228600" eaLnBrk="0" fontAlgn="base" hangingPunct="0">
              <a:spcBef>
                <a:spcPct val="20000"/>
              </a:spcBef>
              <a:spcAft>
                <a:spcPct val="0"/>
              </a:spcAft>
              <a:buChar char="»"/>
              <a:defRPr sz="2000">
                <a:solidFill>
                  <a:schemeClr val="tx1"/>
                </a:solidFill>
                <a:latin typeface="Arial Rounded MT Bold" pitchFamily="34" charset="0"/>
              </a:defRPr>
            </a:lvl9pPr>
          </a:lstStyle>
          <a:p>
            <a:pPr indent="0" eaLnBrk="1" hangingPunct="1">
              <a:lnSpc>
                <a:spcPts val="3300"/>
              </a:lnSpc>
              <a:spcBef>
                <a:spcPct val="50000"/>
              </a:spcBef>
              <a:spcAft>
                <a:spcPct val="25000"/>
              </a:spcAft>
              <a:buClr>
                <a:schemeClr val="hlink"/>
              </a:buClr>
              <a:buFontTx/>
              <a:buNone/>
            </a:pPr>
            <a:r>
              <a:rPr lang="en-US" altLang="en-US" sz="2600" dirty="0">
                <a:latin typeface="Helvetica" panose="020B0604020202020204" pitchFamily="34" charset="0"/>
                <a:cs typeface="Helvetica" panose="020B0604020202020204" pitchFamily="34" charset="0"/>
              </a:rPr>
              <a:t>The institution demonstrates its effectiveness by ensuring </a:t>
            </a:r>
            <a:r>
              <a:rPr lang="en-US" altLang="en-US" sz="2600" dirty="0">
                <a:solidFill>
                  <a:srgbClr val="005895"/>
                </a:solidFill>
                <a:latin typeface="Helvetica" panose="020B0604020202020204" pitchFamily="34" charset="0"/>
                <a:cs typeface="Helvetica" panose="020B0604020202020204" pitchFamily="34" charset="0"/>
              </a:rPr>
              <a:t>satisfactory levels of student achievement </a:t>
            </a:r>
            <a:r>
              <a:rPr lang="en-US" altLang="en-US" sz="2600" dirty="0">
                <a:latin typeface="Helvetica" panose="020B0604020202020204" pitchFamily="34" charset="0"/>
                <a:cs typeface="Helvetica" panose="020B0604020202020204" pitchFamily="34" charset="0"/>
              </a:rPr>
              <a:t>on mission-appropriate student outcomes.  Based on verifiable information, the institution </a:t>
            </a:r>
            <a:r>
              <a:rPr lang="en-US" altLang="en-US" sz="2600" dirty="0">
                <a:solidFill>
                  <a:srgbClr val="005895"/>
                </a:solidFill>
                <a:latin typeface="Helvetica" panose="020B0604020202020204" pitchFamily="34" charset="0"/>
                <a:cs typeface="Helvetica" panose="020B0604020202020204" pitchFamily="34" charset="0"/>
              </a:rPr>
              <a:t>understands what its students have gained as a result of their education </a:t>
            </a:r>
            <a:r>
              <a:rPr lang="en-US" altLang="en-US" sz="2600" dirty="0">
                <a:latin typeface="Helvetica" panose="020B0604020202020204" pitchFamily="34" charset="0"/>
                <a:cs typeface="Helvetica" panose="020B0604020202020204" pitchFamily="34" charset="0"/>
              </a:rPr>
              <a:t>and has </a:t>
            </a:r>
            <a:r>
              <a:rPr lang="en-US" altLang="en-US" sz="2600" dirty="0">
                <a:solidFill>
                  <a:srgbClr val="005895"/>
                </a:solidFill>
                <a:latin typeface="Helvetica" panose="020B0604020202020204" pitchFamily="34" charset="0"/>
                <a:cs typeface="Helvetica" panose="020B0604020202020204" pitchFamily="34" charset="0"/>
              </a:rPr>
              <a:t>useful evidence</a:t>
            </a:r>
            <a:r>
              <a:rPr lang="en-US" altLang="en-US" sz="2600" dirty="0">
                <a:solidFill>
                  <a:srgbClr val="00B0F0"/>
                </a:solidFill>
                <a:latin typeface="Helvetica" panose="020B0604020202020204" pitchFamily="34" charset="0"/>
                <a:cs typeface="Helvetica" panose="020B0604020202020204" pitchFamily="34" charset="0"/>
              </a:rPr>
              <a:t> </a:t>
            </a:r>
            <a:r>
              <a:rPr lang="en-US" altLang="en-US" sz="2600" dirty="0">
                <a:latin typeface="Helvetica" panose="020B0604020202020204" pitchFamily="34" charset="0"/>
                <a:cs typeface="Helvetica" panose="020B0604020202020204" pitchFamily="34" charset="0"/>
              </a:rPr>
              <a:t>about the success of its recent graduates.  This information is used for </a:t>
            </a:r>
            <a:r>
              <a:rPr lang="en-US" altLang="en-US" sz="2600" dirty="0">
                <a:solidFill>
                  <a:srgbClr val="005895"/>
                </a:solidFill>
                <a:latin typeface="Helvetica" panose="020B0604020202020204" pitchFamily="34" charset="0"/>
                <a:cs typeface="Helvetica" panose="020B0604020202020204" pitchFamily="34" charset="0"/>
              </a:rPr>
              <a:t>planning and improvement, resource allocation and to inform the public </a:t>
            </a:r>
            <a:r>
              <a:rPr lang="en-US" altLang="en-US" sz="2600" dirty="0">
                <a:latin typeface="Helvetica" panose="020B0604020202020204" pitchFamily="34" charset="0"/>
                <a:cs typeface="Helvetica" panose="020B0604020202020204" pitchFamily="34" charset="0"/>
              </a:rPr>
              <a:t>about the institution.  Student achievement is at a level appropriate for the degree awarded. (Standard 8)</a:t>
            </a:r>
          </a:p>
        </p:txBody>
      </p:sp>
      <p:sp>
        <p:nvSpPr>
          <p:cNvPr id="6" name="Rectangle 5">
            <a:extLst>
              <a:ext uri="{FF2B5EF4-FFF2-40B4-BE49-F238E27FC236}">
                <a16:creationId xmlns:a16="http://schemas.microsoft.com/office/drawing/2014/main" id="{B8865EEA-0A0B-4BE6-AC02-F49CF075F5A5}"/>
              </a:ext>
            </a:extLst>
          </p:cNvPr>
          <p:cNvSpPr/>
          <p:nvPr/>
        </p:nvSpPr>
        <p:spPr>
          <a:xfrm>
            <a:off x="1002420" y="5604669"/>
            <a:ext cx="5682966" cy="523220"/>
          </a:xfrm>
          <a:prstGeom prst="rect">
            <a:avLst/>
          </a:prstGeom>
        </p:spPr>
        <p:txBody>
          <a:bodyPr wrap="none">
            <a:spAutoFit/>
          </a:bodyPr>
          <a:lstStyle/>
          <a:p>
            <a:r>
              <a:rPr lang="en-US" sz="2800" dirty="0">
                <a:solidFill>
                  <a:srgbClr val="005895"/>
                </a:solidFill>
                <a:latin typeface="Helvetica" panose="020B0604020202020204" pitchFamily="34" charset="0"/>
                <a:cs typeface="Helvetica" panose="020B0604020202020204" pitchFamily="34" charset="0"/>
              </a:rPr>
              <a:t>*The “your time to shine” Standard</a:t>
            </a:r>
          </a:p>
        </p:txBody>
      </p:sp>
    </p:spTree>
    <p:extLst>
      <p:ext uri="{BB962C8B-B14F-4D97-AF65-F5344CB8AC3E}">
        <p14:creationId xmlns:p14="http://schemas.microsoft.com/office/powerpoint/2010/main" val="1222226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623" y="1"/>
            <a:ext cx="10515600" cy="989704"/>
          </a:xfrm>
        </p:spPr>
        <p:txBody>
          <a:bodyPr>
            <a:normAutofit/>
          </a:bodyPr>
          <a:lstStyle/>
          <a:p>
            <a:br>
              <a:rPr lang="en-US" sz="3000" dirty="0"/>
            </a:br>
            <a:r>
              <a:rPr lang="en-US" sz="3000" dirty="0"/>
              <a:t>Standard 8: Measures of Student Success</a:t>
            </a:r>
          </a:p>
        </p:txBody>
      </p:sp>
      <p:sp>
        <p:nvSpPr>
          <p:cNvPr id="4" name="Slide Number Placeholder 3"/>
          <p:cNvSpPr>
            <a:spLocks noGrp="1"/>
          </p:cNvSpPr>
          <p:nvPr>
            <p:ph type="sldNum" sz="quarter" idx="12"/>
          </p:nvPr>
        </p:nvSpPr>
        <p:spPr/>
        <p:txBody>
          <a:bodyPr/>
          <a:lstStyle/>
          <a:p>
            <a:fld id="{70C5FF30-07EE-5847-AAA9-A367C1F45818}" type="slidenum">
              <a:rPr lang="en-US" smtClean="0"/>
              <a:pPr/>
              <a:t>14</a:t>
            </a:fld>
            <a:endParaRPr lang="en-US" dirty="0"/>
          </a:p>
        </p:txBody>
      </p:sp>
      <p:sp>
        <p:nvSpPr>
          <p:cNvPr id="7" name="Text Box 5">
            <a:extLst>
              <a:ext uri="{FF2B5EF4-FFF2-40B4-BE49-F238E27FC236}">
                <a16:creationId xmlns:a16="http://schemas.microsoft.com/office/drawing/2014/main" id="{4C3C135F-03B0-406F-8222-B74C5041567A}"/>
              </a:ext>
            </a:extLst>
          </p:cNvPr>
          <p:cNvSpPr txBox="1">
            <a:spLocks noChangeArrowheads="1"/>
          </p:cNvSpPr>
          <p:nvPr/>
        </p:nvSpPr>
        <p:spPr bwMode="auto">
          <a:xfrm>
            <a:off x="306355" y="1125894"/>
            <a:ext cx="9675845" cy="5268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Rounded MT Bold" pitchFamily="34" charset="0"/>
              </a:defRPr>
            </a:lvl1pPr>
            <a:lvl2pPr marL="742950" indent="-285750" eaLnBrk="0" hangingPunct="0">
              <a:spcBef>
                <a:spcPct val="20000"/>
              </a:spcBef>
              <a:buChar char="–"/>
              <a:defRPr sz="2800">
                <a:solidFill>
                  <a:schemeClr val="tx1"/>
                </a:solidFill>
                <a:latin typeface="Arial Rounded MT Bold" pitchFamily="34" charset="0"/>
              </a:defRPr>
            </a:lvl2pPr>
            <a:lvl3pPr marL="1143000" indent="-228600" eaLnBrk="0" hangingPunct="0">
              <a:spcBef>
                <a:spcPct val="20000"/>
              </a:spcBef>
              <a:buChar char="•"/>
              <a:defRPr sz="2400">
                <a:solidFill>
                  <a:schemeClr val="tx1"/>
                </a:solidFill>
                <a:latin typeface="Arial Rounded MT Bold" pitchFamily="34" charset="0"/>
              </a:defRPr>
            </a:lvl3pPr>
            <a:lvl4pPr marL="1600200" indent="-228600" eaLnBrk="0" hangingPunct="0">
              <a:spcBef>
                <a:spcPct val="20000"/>
              </a:spcBef>
              <a:buChar char="–"/>
              <a:defRPr sz="2000">
                <a:solidFill>
                  <a:schemeClr val="tx1"/>
                </a:solidFill>
                <a:latin typeface="Arial Rounded MT Bold" pitchFamily="34" charset="0"/>
              </a:defRPr>
            </a:lvl4pPr>
            <a:lvl5pPr marL="2057400" indent="-228600" eaLnBrk="0" hangingPunct="0">
              <a:spcBef>
                <a:spcPct val="20000"/>
              </a:spcBef>
              <a:buChar char="»"/>
              <a:defRPr sz="2000">
                <a:solidFill>
                  <a:schemeClr val="tx1"/>
                </a:solidFill>
                <a:latin typeface="Arial Rounded MT Bold" pitchFamily="34" charset="0"/>
              </a:defRPr>
            </a:lvl5pPr>
            <a:lvl6pPr marL="2514600" indent="-228600" eaLnBrk="0" fontAlgn="base" hangingPunct="0">
              <a:spcBef>
                <a:spcPct val="20000"/>
              </a:spcBef>
              <a:spcAft>
                <a:spcPct val="0"/>
              </a:spcAft>
              <a:buChar char="»"/>
              <a:defRPr sz="2000">
                <a:solidFill>
                  <a:schemeClr val="tx1"/>
                </a:solidFill>
                <a:latin typeface="Arial Rounded MT Bold" pitchFamily="34" charset="0"/>
              </a:defRPr>
            </a:lvl6pPr>
            <a:lvl7pPr marL="2971800" indent="-228600" eaLnBrk="0" fontAlgn="base" hangingPunct="0">
              <a:spcBef>
                <a:spcPct val="20000"/>
              </a:spcBef>
              <a:spcAft>
                <a:spcPct val="0"/>
              </a:spcAft>
              <a:buChar char="»"/>
              <a:defRPr sz="2000">
                <a:solidFill>
                  <a:schemeClr val="tx1"/>
                </a:solidFill>
                <a:latin typeface="Arial Rounded MT Bold" pitchFamily="34" charset="0"/>
              </a:defRPr>
            </a:lvl7pPr>
            <a:lvl8pPr marL="3429000" indent="-228600" eaLnBrk="0" fontAlgn="base" hangingPunct="0">
              <a:spcBef>
                <a:spcPct val="20000"/>
              </a:spcBef>
              <a:spcAft>
                <a:spcPct val="0"/>
              </a:spcAft>
              <a:buChar char="»"/>
              <a:defRPr sz="2000">
                <a:solidFill>
                  <a:schemeClr val="tx1"/>
                </a:solidFill>
                <a:latin typeface="Arial Rounded MT Bold" pitchFamily="34" charset="0"/>
              </a:defRPr>
            </a:lvl8pPr>
            <a:lvl9pPr marL="3886200" indent="-228600" eaLnBrk="0" fontAlgn="base" hangingPunct="0">
              <a:spcBef>
                <a:spcPct val="20000"/>
              </a:spcBef>
              <a:spcAft>
                <a:spcPct val="0"/>
              </a:spcAft>
              <a:buChar char="»"/>
              <a:defRPr sz="2000">
                <a:solidFill>
                  <a:schemeClr val="tx1"/>
                </a:solidFill>
                <a:latin typeface="Arial Rounded MT Bold" pitchFamily="34" charset="0"/>
              </a:defRPr>
            </a:lvl9pPr>
          </a:lstStyle>
          <a:p>
            <a:pPr eaLnBrk="1" hangingPunct="1">
              <a:lnSpc>
                <a:spcPts val="2600"/>
              </a:lnSpc>
              <a:spcBef>
                <a:spcPct val="50000"/>
              </a:spcBef>
              <a:spcAft>
                <a:spcPct val="25000"/>
              </a:spcAft>
              <a:buClr>
                <a:schemeClr val="hlink"/>
              </a:buClr>
              <a:buFontTx/>
              <a:buNone/>
            </a:pPr>
            <a:r>
              <a:rPr lang="en-US" altLang="en-US" sz="2200" dirty="0">
                <a:solidFill>
                  <a:srgbClr val="005895"/>
                </a:solidFill>
                <a:latin typeface="Helvetica" panose="020B0604020202020204" pitchFamily="34" charset="0"/>
                <a:cs typeface="Helvetica" panose="020B0604020202020204" pitchFamily="34" charset="0"/>
              </a:rPr>
              <a:t>8.6 </a:t>
            </a:r>
            <a:r>
              <a:rPr lang="en-US" altLang="en-US" sz="2200" dirty="0">
                <a:solidFill>
                  <a:srgbClr val="000000"/>
                </a:solidFill>
                <a:latin typeface="Helvetica" panose="020B0604020202020204" pitchFamily="34" charset="0"/>
                <a:cs typeface="Helvetica" panose="020B0604020202020204" pitchFamily="34" charset="0"/>
              </a:rPr>
              <a:t>The institution defines </a:t>
            </a:r>
            <a:r>
              <a:rPr lang="en-US" altLang="en-US" sz="2200" dirty="0">
                <a:solidFill>
                  <a:srgbClr val="005895"/>
                </a:solidFill>
                <a:latin typeface="Helvetica" panose="020B0604020202020204" pitchFamily="34" charset="0"/>
                <a:cs typeface="Helvetica" panose="020B0604020202020204" pitchFamily="34" charset="0"/>
              </a:rPr>
              <a:t>measures of student success and levels of achievement </a:t>
            </a:r>
            <a:r>
              <a:rPr lang="en-US" altLang="en-US" sz="2200" dirty="0">
                <a:solidFill>
                  <a:srgbClr val="000000"/>
                </a:solidFill>
                <a:latin typeface="Helvetica" panose="020B0604020202020204" pitchFamily="34" charset="0"/>
                <a:cs typeface="Helvetica" panose="020B0604020202020204" pitchFamily="34" charset="0"/>
              </a:rPr>
              <a:t>appropriate to its mission, modalities, and locations of instruction, including any specifically recruited populations.  These measures include rates of </a:t>
            </a:r>
            <a:r>
              <a:rPr lang="en-US" altLang="en-US" sz="2200" dirty="0">
                <a:solidFill>
                  <a:srgbClr val="005895"/>
                </a:solidFill>
                <a:latin typeface="Helvetica" panose="020B0604020202020204" pitchFamily="34" charset="0"/>
                <a:cs typeface="Helvetica" panose="020B0604020202020204" pitchFamily="34" charset="0"/>
              </a:rPr>
              <a:t>progression, retention, transfer, and graduation; default and loan repayment rates; licensure passage rates; and employment</a:t>
            </a:r>
            <a:r>
              <a:rPr lang="en-US" altLang="en-US" sz="2200" dirty="0">
                <a:solidFill>
                  <a:srgbClr val="000000"/>
                </a:solidFill>
                <a:latin typeface="Helvetica" panose="020B0604020202020204" pitchFamily="34" charset="0"/>
                <a:cs typeface="Helvetica" panose="020B0604020202020204" pitchFamily="34" charset="0"/>
              </a:rPr>
              <a:t>.  </a:t>
            </a:r>
            <a:r>
              <a:rPr lang="en-US" altLang="en-US" sz="2200" dirty="0">
                <a:solidFill>
                  <a:srgbClr val="C00000"/>
                </a:solidFill>
                <a:latin typeface="Helvetica" panose="020B0604020202020204" pitchFamily="34" charset="0"/>
                <a:cs typeface="Helvetica" panose="020B0604020202020204" pitchFamily="34" charset="0"/>
              </a:rPr>
              <a:t>The institution ensures that information about student success is easily accessible on its website. </a:t>
            </a:r>
            <a:r>
              <a:rPr lang="en-US" altLang="en-US" sz="2200" dirty="0">
                <a:latin typeface="Helvetica" panose="020B0604020202020204" pitchFamily="34" charset="0"/>
                <a:cs typeface="Helvetica" panose="020B0604020202020204" pitchFamily="34" charset="0"/>
              </a:rPr>
              <a:t>(8.6)</a:t>
            </a:r>
          </a:p>
          <a:p>
            <a:pPr eaLnBrk="1" hangingPunct="1">
              <a:lnSpc>
                <a:spcPts val="2600"/>
              </a:lnSpc>
              <a:spcBef>
                <a:spcPct val="50000"/>
              </a:spcBef>
              <a:spcAft>
                <a:spcPct val="25000"/>
              </a:spcAft>
              <a:buClr>
                <a:schemeClr val="hlink"/>
              </a:buClr>
              <a:buFontTx/>
              <a:buNone/>
            </a:pPr>
            <a:r>
              <a:rPr lang="en-US" altLang="en-US" sz="2200" dirty="0">
                <a:solidFill>
                  <a:srgbClr val="000000"/>
                </a:solidFill>
                <a:latin typeface="Helvetica" panose="020B0604020202020204" pitchFamily="34" charset="0"/>
                <a:cs typeface="Helvetica" panose="020B0604020202020204" pitchFamily="34" charset="0"/>
              </a:rPr>
              <a:t>The institution uses </a:t>
            </a:r>
            <a:r>
              <a:rPr lang="en-US" altLang="en-US" sz="2200" dirty="0">
                <a:solidFill>
                  <a:srgbClr val="005895"/>
                </a:solidFill>
                <a:latin typeface="Helvetica" panose="020B0604020202020204" pitchFamily="34" charset="0"/>
                <a:cs typeface="Helvetica" panose="020B0604020202020204" pitchFamily="34" charset="0"/>
              </a:rPr>
              <a:t>additional quantitative measures of success</a:t>
            </a:r>
            <a:r>
              <a:rPr lang="en-US" altLang="en-US" sz="2200" dirty="0">
                <a:solidFill>
                  <a:srgbClr val="000000"/>
                </a:solidFill>
                <a:latin typeface="Helvetica" panose="020B0604020202020204" pitchFamily="34" charset="0"/>
                <a:cs typeface="Helvetica" panose="020B0604020202020204" pitchFamily="34" charset="0"/>
              </a:rPr>
              <a:t>, such as </a:t>
            </a:r>
            <a:r>
              <a:rPr lang="en-US" altLang="en-US" sz="2200" dirty="0">
                <a:solidFill>
                  <a:srgbClr val="005895"/>
                </a:solidFill>
                <a:latin typeface="Helvetica" panose="020B0604020202020204" pitchFamily="34" charset="0"/>
                <a:cs typeface="Helvetica" panose="020B0604020202020204" pitchFamily="34" charset="0"/>
              </a:rPr>
              <a:t>further education, civic participation, religious formation</a:t>
            </a:r>
            <a:r>
              <a:rPr lang="en-US" altLang="en-US" sz="2200" dirty="0">
                <a:solidFill>
                  <a:srgbClr val="000000"/>
                </a:solidFill>
                <a:latin typeface="Helvetica" panose="020B0604020202020204" pitchFamily="34" charset="0"/>
                <a:cs typeface="Helvetica" panose="020B0604020202020204" pitchFamily="34" charset="0"/>
              </a:rPr>
              <a:t>, and others, as appropriate to its mission, to understand the success of its recent graduates.  Information from </a:t>
            </a:r>
            <a:r>
              <a:rPr lang="en-US" altLang="en-US" sz="2200" dirty="0">
                <a:solidFill>
                  <a:srgbClr val="005895"/>
                </a:solidFill>
                <a:latin typeface="Helvetica" panose="020B0604020202020204" pitchFamily="34" charset="0"/>
                <a:cs typeface="Helvetica" panose="020B0604020202020204" pitchFamily="34" charset="0"/>
              </a:rPr>
              <a:t>students and former students </a:t>
            </a:r>
            <a:r>
              <a:rPr lang="en-US" altLang="en-US" sz="2200" dirty="0">
                <a:solidFill>
                  <a:srgbClr val="000000"/>
                </a:solidFill>
                <a:latin typeface="Helvetica" panose="020B0604020202020204" pitchFamily="34" charset="0"/>
                <a:cs typeface="Helvetica" panose="020B0604020202020204" pitchFamily="34" charset="0"/>
              </a:rPr>
              <a:t>is regularly considered. (8.7)</a:t>
            </a:r>
          </a:p>
          <a:p>
            <a:pPr eaLnBrk="1" hangingPunct="1">
              <a:lnSpc>
                <a:spcPts val="2600"/>
              </a:lnSpc>
              <a:spcBef>
                <a:spcPct val="50000"/>
              </a:spcBef>
              <a:spcAft>
                <a:spcPct val="25000"/>
              </a:spcAft>
              <a:buClr>
                <a:schemeClr val="hlink"/>
              </a:buClr>
              <a:buFontTx/>
              <a:buNone/>
            </a:pPr>
            <a:r>
              <a:rPr lang="en-US" altLang="en-US" sz="2200" dirty="0">
                <a:solidFill>
                  <a:srgbClr val="000000"/>
                </a:solidFill>
                <a:latin typeface="Helvetica" panose="020B0604020202020204" pitchFamily="34" charset="0"/>
                <a:cs typeface="Helvetica" panose="020B0604020202020204" pitchFamily="34" charset="0"/>
              </a:rPr>
              <a:t>The institution enrolling </a:t>
            </a:r>
            <a:r>
              <a:rPr lang="en-US" altLang="en-US" sz="2200" dirty="0">
                <a:solidFill>
                  <a:srgbClr val="005895"/>
                </a:solidFill>
                <a:latin typeface="Helvetica" panose="020B0604020202020204" pitchFamily="34" charset="0"/>
                <a:cs typeface="Helvetica" panose="020B0604020202020204" pitchFamily="34" charset="0"/>
              </a:rPr>
              <a:t>multiple student bodies</a:t>
            </a:r>
            <a:r>
              <a:rPr lang="en-US" altLang="en-US" sz="2200" dirty="0">
                <a:solidFill>
                  <a:srgbClr val="000000"/>
                </a:solidFill>
                <a:latin typeface="Helvetica" panose="020B0604020202020204" pitchFamily="34" charset="0"/>
                <a:cs typeface="Helvetica" panose="020B0604020202020204" pitchFamily="34" charset="0"/>
              </a:rPr>
              <a:t>, by degree level, location, modality, or other variable, develops and uses the data, evidence, and information below for each student body. (8.1)</a:t>
            </a:r>
          </a:p>
        </p:txBody>
      </p:sp>
    </p:spTree>
    <p:extLst>
      <p:ext uri="{BB962C8B-B14F-4D97-AF65-F5344CB8AC3E}">
        <p14:creationId xmlns:p14="http://schemas.microsoft.com/office/powerpoint/2010/main" val="3169591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t>Mission-appropriate measures</a:t>
            </a:r>
          </a:p>
        </p:txBody>
      </p:sp>
      <p:sp>
        <p:nvSpPr>
          <p:cNvPr id="4" name="Slide Number Placeholder 3"/>
          <p:cNvSpPr>
            <a:spLocks noGrp="1"/>
          </p:cNvSpPr>
          <p:nvPr>
            <p:ph type="sldNum" sz="quarter" idx="12"/>
          </p:nvPr>
        </p:nvSpPr>
        <p:spPr/>
        <p:txBody>
          <a:bodyPr/>
          <a:lstStyle/>
          <a:p>
            <a:fld id="{70C5FF30-07EE-5847-AAA9-A367C1F45818}" type="slidenum">
              <a:rPr lang="en-US" smtClean="0"/>
              <a:pPr/>
              <a:t>15</a:t>
            </a:fld>
            <a:endParaRPr lang="en-US" dirty="0"/>
          </a:p>
        </p:txBody>
      </p:sp>
      <p:sp>
        <p:nvSpPr>
          <p:cNvPr id="7" name="Shape 388">
            <a:extLst>
              <a:ext uri="{FF2B5EF4-FFF2-40B4-BE49-F238E27FC236}">
                <a16:creationId xmlns:a16="http://schemas.microsoft.com/office/drawing/2014/main" id="{D54E80A2-B66A-440C-8C70-50DEFFF61A70}"/>
              </a:ext>
            </a:extLst>
          </p:cNvPr>
          <p:cNvSpPr/>
          <p:nvPr/>
        </p:nvSpPr>
        <p:spPr>
          <a:xfrm>
            <a:off x="457200" y="1107005"/>
            <a:ext cx="9638522" cy="5201424"/>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marL="398463" indent="-398463">
              <a:spcBef>
                <a:spcPts val="1200"/>
              </a:spcBef>
              <a:buClr>
                <a:srgbClr val="005895"/>
              </a:buClr>
              <a:buFont typeface="Arial" panose="020B0604020202020204" pitchFamily="34" charset="0"/>
              <a:buChar char="•"/>
              <a:tabLst>
                <a:tab pos="398463" algn="l"/>
              </a:tabLst>
              <a:defRPr sz="2000">
                <a:solidFill>
                  <a:srgbClr val="800000"/>
                </a:solidFill>
                <a:latin typeface="Verdana"/>
                <a:ea typeface="Verdana"/>
                <a:cs typeface="Verdana"/>
                <a:sym typeface="Verdana"/>
              </a:defRPr>
            </a:pPr>
            <a:r>
              <a:rPr lang="en-US" sz="2200" dirty="0">
                <a:solidFill>
                  <a:srgbClr val="000000"/>
                </a:solidFill>
                <a:latin typeface="Helvetica" panose="020B0604020202020204" pitchFamily="34" charset="0"/>
                <a:ea typeface="Verdana"/>
                <a:cs typeface="Helvetica" panose="020B0604020202020204" pitchFamily="34" charset="0"/>
              </a:rPr>
              <a:t>Success in remedial courses</a:t>
            </a:r>
            <a:endParaRPr sz="2200" dirty="0">
              <a:solidFill>
                <a:srgbClr val="000000"/>
              </a:solidFill>
              <a:latin typeface="Helvetica" panose="020B0604020202020204" pitchFamily="34" charset="0"/>
              <a:ea typeface="Verdana"/>
              <a:cs typeface="Helvetica" panose="020B0604020202020204" pitchFamily="34" charset="0"/>
            </a:endParaRPr>
          </a:p>
          <a:p>
            <a:pPr marL="398463" indent="-398463">
              <a:spcBef>
                <a:spcPts val="1200"/>
              </a:spcBef>
              <a:buClr>
                <a:srgbClr val="005895"/>
              </a:buClr>
              <a:buFont typeface="Arial" panose="020B0604020202020204" pitchFamily="34" charset="0"/>
              <a:buChar char="•"/>
              <a:tabLst>
                <a:tab pos="398463" algn="l"/>
              </a:tabLst>
              <a:defRPr sz="2000">
                <a:solidFill>
                  <a:srgbClr val="800000"/>
                </a:solidFill>
                <a:latin typeface="Verdana"/>
                <a:ea typeface="Verdana"/>
                <a:cs typeface="Verdana"/>
                <a:sym typeface="Verdana"/>
              </a:defRPr>
            </a:pPr>
            <a:r>
              <a:rPr lang="en-US" sz="2200" dirty="0">
                <a:solidFill>
                  <a:srgbClr val="000000"/>
                </a:solidFill>
                <a:latin typeface="Helvetica" panose="020B0604020202020204" pitchFamily="34" charset="0"/>
                <a:ea typeface="Verdana"/>
                <a:cs typeface="Helvetica" panose="020B0604020202020204" pitchFamily="34" charset="0"/>
              </a:rPr>
              <a:t>Graduation+transfer out+still enrolled</a:t>
            </a:r>
            <a:endParaRPr sz="2200" dirty="0">
              <a:solidFill>
                <a:srgbClr val="000000"/>
              </a:solidFill>
              <a:latin typeface="Helvetica" panose="020B0604020202020204" pitchFamily="34" charset="0"/>
              <a:ea typeface="Verdana"/>
              <a:cs typeface="Helvetica" panose="020B0604020202020204" pitchFamily="34" charset="0"/>
            </a:endParaRPr>
          </a:p>
          <a:p>
            <a:pPr marL="398463" indent="-398463">
              <a:spcBef>
                <a:spcPts val="1200"/>
              </a:spcBef>
              <a:buClr>
                <a:srgbClr val="005895"/>
              </a:buClr>
              <a:buFont typeface="Arial" panose="020B0604020202020204" pitchFamily="34" charset="0"/>
              <a:buChar char="•"/>
              <a:tabLst>
                <a:tab pos="398463" algn="l"/>
              </a:tabLst>
              <a:defRPr sz="2000">
                <a:solidFill>
                  <a:srgbClr val="800000"/>
                </a:solidFill>
                <a:latin typeface="Verdana"/>
                <a:ea typeface="Verdana"/>
                <a:cs typeface="Verdana"/>
                <a:sym typeface="Verdana"/>
              </a:defRPr>
            </a:pPr>
            <a:r>
              <a:rPr lang="en-US" sz="2200" dirty="0">
                <a:solidFill>
                  <a:srgbClr val="000000"/>
                </a:solidFill>
                <a:latin typeface="Helvetica" panose="020B0604020202020204" pitchFamily="34" charset="0"/>
                <a:cs typeface="Helvetica" panose="020B0604020202020204" pitchFamily="34" charset="0"/>
              </a:rPr>
              <a:t>Number of students receiving Rhodes, Marshall, Fulbright, Truman &amp; Goldwater Scholarships </a:t>
            </a:r>
          </a:p>
          <a:p>
            <a:pPr marL="398463" indent="-398463">
              <a:spcBef>
                <a:spcPts val="1200"/>
              </a:spcBef>
              <a:buClr>
                <a:srgbClr val="005895"/>
              </a:buClr>
              <a:buFont typeface="Arial" panose="020B0604020202020204" pitchFamily="34" charset="0"/>
              <a:buChar char="•"/>
              <a:tabLst>
                <a:tab pos="398463" algn="l"/>
              </a:tabLst>
              <a:defRPr sz="2000">
                <a:solidFill>
                  <a:srgbClr val="800000"/>
                </a:solidFill>
                <a:latin typeface="Verdana"/>
                <a:ea typeface="Verdana"/>
                <a:cs typeface="Verdana"/>
                <a:sym typeface="Verdana"/>
              </a:defRPr>
            </a:pPr>
            <a:r>
              <a:rPr lang="en-US" sz="2200" dirty="0">
                <a:solidFill>
                  <a:srgbClr val="000000"/>
                </a:solidFill>
                <a:latin typeface="Helvetica" panose="020B0604020202020204" pitchFamily="34" charset="0"/>
                <a:cs typeface="Helvetica" panose="020B0604020202020204" pitchFamily="34" charset="0"/>
              </a:rPr>
              <a:t>Percentage of internship students offered permanent placements</a:t>
            </a:r>
          </a:p>
          <a:p>
            <a:pPr marL="398463" indent="-398463">
              <a:spcBef>
                <a:spcPts val="1200"/>
              </a:spcBef>
              <a:buClr>
                <a:srgbClr val="005895"/>
              </a:buClr>
              <a:buFont typeface="Arial" panose="020B0604020202020204" pitchFamily="34" charset="0"/>
              <a:buChar char="•"/>
              <a:tabLst>
                <a:tab pos="398463" algn="l"/>
              </a:tabLst>
              <a:defRPr sz="2000">
                <a:solidFill>
                  <a:srgbClr val="800000"/>
                </a:solidFill>
                <a:latin typeface="Verdana"/>
                <a:ea typeface="Verdana"/>
                <a:cs typeface="Verdana"/>
                <a:sym typeface="Verdana"/>
              </a:defRPr>
            </a:pPr>
            <a:r>
              <a:rPr lang="en-US" sz="2200" dirty="0">
                <a:solidFill>
                  <a:srgbClr val="000000"/>
                </a:solidFill>
                <a:latin typeface="Helvetica" panose="020B0604020202020204" pitchFamily="34" charset="0"/>
                <a:cs typeface="Helvetica" panose="020B0604020202020204" pitchFamily="34" charset="0"/>
              </a:rPr>
              <a:t>Percentage of students enrolled in service-learning activities</a:t>
            </a:r>
          </a:p>
          <a:p>
            <a:pPr marL="398463" indent="-398463">
              <a:spcBef>
                <a:spcPts val="1200"/>
              </a:spcBef>
              <a:buClr>
                <a:srgbClr val="005895"/>
              </a:buClr>
              <a:buFont typeface="Arial" panose="020B0604020202020204" pitchFamily="34" charset="0"/>
              <a:buChar char="•"/>
              <a:tabLst>
                <a:tab pos="398463" algn="l"/>
              </a:tabLst>
              <a:defRPr sz="2000">
                <a:solidFill>
                  <a:srgbClr val="800000"/>
                </a:solidFill>
                <a:latin typeface="Verdana"/>
                <a:ea typeface="Verdana"/>
                <a:cs typeface="Verdana"/>
                <a:sym typeface="Verdana"/>
              </a:defRPr>
            </a:pPr>
            <a:r>
              <a:rPr lang="en-US" sz="2200" dirty="0">
                <a:solidFill>
                  <a:srgbClr val="000000"/>
                </a:solidFill>
                <a:latin typeface="Helvetica" panose="020B0604020202020204" pitchFamily="34" charset="0"/>
                <a:ea typeface="Verdana"/>
                <a:cs typeface="Helvetica" panose="020B0604020202020204" pitchFamily="34" charset="0"/>
              </a:rPr>
              <a:t>Doctoral degrees earned </a:t>
            </a:r>
            <a:r>
              <a:rPr lang="en-US" sz="2200" dirty="0">
                <a:solidFill>
                  <a:srgbClr val="000000"/>
                </a:solidFill>
                <a:latin typeface="Helvetica" panose="020B0604020202020204" pitchFamily="34" charset="0"/>
                <a:cs typeface="Helvetica" panose="020B0604020202020204" pitchFamily="34" charset="0"/>
              </a:rPr>
              <a:t>by discipline by institution</a:t>
            </a:r>
          </a:p>
          <a:p>
            <a:pPr marL="398463" indent="-398463">
              <a:spcBef>
                <a:spcPts val="1200"/>
              </a:spcBef>
              <a:buClr>
                <a:srgbClr val="005895"/>
              </a:buClr>
              <a:buFont typeface="Arial" panose="020B0604020202020204" pitchFamily="34" charset="0"/>
              <a:buChar char="•"/>
              <a:tabLst>
                <a:tab pos="398463" algn="l"/>
              </a:tabLst>
              <a:defRPr sz="2000">
                <a:solidFill>
                  <a:srgbClr val="800000"/>
                </a:solidFill>
                <a:latin typeface="Verdana"/>
                <a:ea typeface="Verdana"/>
                <a:cs typeface="Verdana"/>
                <a:sym typeface="Verdana"/>
              </a:defRPr>
            </a:pPr>
            <a:r>
              <a:rPr lang="en-US" sz="2200" dirty="0">
                <a:solidFill>
                  <a:srgbClr val="000000"/>
                </a:solidFill>
                <a:latin typeface="Helvetica" panose="020B0604020202020204" pitchFamily="34" charset="0"/>
                <a:cs typeface="Helvetica" panose="020B0604020202020204" pitchFamily="34" charset="0"/>
              </a:rPr>
              <a:t>Percentage of graduates working in the non-profit sector</a:t>
            </a:r>
          </a:p>
          <a:p>
            <a:pPr marL="398463" indent="-398463">
              <a:spcBef>
                <a:spcPts val="1200"/>
              </a:spcBef>
              <a:buClr>
                <a:srgbClr val="005895"/>
              </a:buClr>
              <a:buFont typeface="Arial" panose="020B0604020202020204" pitchFamily="34" charset="0"/>
              <a:buChar char="•"/>
              <a:tabLst>
                <a:tab pos="398463" algn="l"/>
              </a:tabLst>
              <a:defRPr sz="2000">
                <a:solidFill>
                  <a:srgbClr val="800000"/>
                </a:solidFill>
                <a:latin typeface="Verdana"/>
                <a:ea typeface="Verdana"/>
                <a:cs typeface="Verdana"/>
                <a:sym typeface="Verdana"/>
              </a:defRPr>
            </a:pPr>
            <a:r>
              <a:rPr lang="en-US" sz="2200" dirty="0">
                <a:solidFill>
                  <a:srgbClr val="000000"/>
                </a:solidFill>
                <a:latin typeface="Helvetica" panose="020B0604020202020204" pitchFamily="34" charset="0"/>
                <a:cs typeface="Helvetica" panose="020B0604020202020204" pitchFamily="34" charset="0"/>
              </a:rPr>
              <a:t>Percentage of graduates starting their own business</a:t>
            </a:r>
          </a:p>
          <a:p>
            <a:pPr marL="398463" indent="-398463">
              <a:spcBef>
                <a:spcPts val="1200"/>
              </a:spcBef>
              <a:buClr>
                <a:srgbClr val="005895"/>
              </a:buClr>
              <a:buFont typeface="Arial" panose="020B0604020202020204" pitchFamily="34" charset="0"/>
              <a:buChar char="•"/>
              <a:tabLst>
                <a:tab pos="398463" algn="l"/>
              </a:tabLst>
              <a:defRPr sz="2000">
                <a:solidFill>
                  <a:srgbClr val="800000"/>
                </a:solidFill>
                <a:latin typeface="Verdana"/>
                <a:ea typeface="Verdana"/>
                <a:cs typeface="Verdana"/>
                <a:sym typeface="Verdana"/>
              </a:defRPr>
            </a:pPr>
            <a:r>
              <a:rPr lang="en-US" sz="2200" dirty="0">
                <a:solidFill>
                  <a:srgbClr val="000000"/>
                </a:solidFill>
                <a:latin typeface="Helvetica" panose="020B0604020202020204" pitchFamily="34" charset="0"/>
                <a:cs typeface="Helvetica" panose="020B0604020202020204" pitchFamily="34" charset="0"/>
              </a:rPr>
              <a:t>Employment status and average starting salary</a:t>
            </a:r>
          </a:p>
          <a:p>
            <a:pPr marL="398463" indent="-398463">
              <a:spcBef>
                <a:spcPts val="1200"/>
              </a:spcBef>
              <a:buClr>
                <a:srgbClr val="005895"/>
              </a:buClr>
              <a:buFont typeface="Arial" panose="020B0604020202020204" pitchFamily="34" charset="0"/>
              <a:buChar char="•"/>
              <a:tabLst>
                <a:tab pos="398463" algn="l"/>
              </a:tabLst>
              <a:defRPr sz="2000">
                <a:solidFill>
                  <a:srgbClr val="800000"/>
                </a:solidFill>
                <a:latin typeface="Verdana"/>
                <a:ea typeface="Verdana"/>
                <a:cs typeface="Verdana"/>
                <a:sym typeface="Verdana"/>
              </a:defRPr>
            </a:pPr>
            <a:r>
              <a:rPr lang="en-US" sz="2200" dirty="0">
                <a:solidFill>
                  <a:srgbClr val="000000"/>
                </a:solidFill>
                <a:latin typeface="Helvetica" panose="020B0604020202020204" pitchFamily="34" charset="0"/>
                <a:cs typeface="Helvetica" panose="020B0604020202020204" pitchFamily="34" charset="0"/>
              </a:rPr>
              <a:t>Number of graduates nominated for an Emmy</a:t>
            </a:r>
          </a:p>
        </p:txBody>
      </p:sp>
      <p:pic>
        <p:nvPicPr>
          <p:cNvPr id="8" name="Picture 7">
            <a:extLst>
              <a:ext uri="{FF2B5EF4-FFF2-40B4-BE49-F238E27FC236}">
                <a16:creationId xmlns:a16="http://schemas.microsoft.com/office/drawing/2014/main" id="{97B40C9E-7CF1-4DA6-837A-386E0EA8995F}"/>
              </a:ext>
            </a:extLst>
          </p:cNvPr>
          <p:cNvPicPr>
            <a:picLocks noChangeAspect="1"/>
          </p:cNvPicPr>
          <p:nvPr/>
        </p:nvPicPr>
        <p:blipFill>
          <a:blip r:embed="rId2"/>
          <a:stretch>
            <a:fillRect/>
          </a:stretch>
        </p:blipFill>
        <p:spPr>
          <a:xfrm>
            <a:off x="8908284" y="3707717"/>
            <a:ext cx="929972" cy="1742539"/>
          </a:xfrm>
          <a:prstGeom prst="rect">
            <a:avLst/>
          </a:prstGeom>
        </p:spPr>
      </p:pic>
    </p:spTree>
    <p:extLst>
      <p:ext uri="{BB962C8B-B14F-4D97-AF65-F5344CB8AC3E}">
        <p14:creationId xmlns:p14="http://schemas.microsoft.com/office/powerpoint/2010/main" val="1254791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E5ADC-A930-4CFD-9A39-E3CDCEC15EA3}"/>
              </a:ext>
            </a:extLst>
          </p:cNvPr>
          <p:cNvSpPr>
            <a:spLocks noGrp="1"/>
          </p:cNvSpPr>
          <p:nvPr>
            <p:ph type="title"/>
          </p:nvPr>
        </p:nvSpPr>
        <p:spPr/>
        <p:txBody>
          <a:bodyPr>
            <a:normAutofit/>
          </a:bodyPr>
          <a:lstStyle/>
          <a:p>
            <a:r>
              <a:rPr lang="en-US" sz="3200" dirty="0"/>
              <a:t>Standard 9: What to disclose?</a:t>
            </a:r>
          </a:p>
        </p:txBody>
      </p:sp>
      <p:sp>
        <p:nvSpPr>
          <p:cNvPr id="4" name="Slide Number Placeholder 3">
            <a:extLst>
              <a:ext uri="{FF2B5EF4-FFF2-40B4-BE49-F238E27FC236}">
                <a16:creationId xmlns:a16="http://schemas.microsoft.com/office/drawing/2014/main" id="{4DF776C1-5F00-4E46-8495-DBFC76EB9BF6}"/>
              </a:ext>
            </a:extLst>
          </p:cNvPr>
          <p:cNvSpPr>
            <a:spLocks noGrp="1"/>
          </p:cNvSpPr>
          <p:nvPr>
            <p:ph type="sldNum" sz="quarter" idx="12"/>
          </p:nvPr>
        </p:nvSpPr>
        <p:spPr/>
        <p:txBody>
          <a:bodyPr/>
          <a:lstStyle/>
          <a:p>
            <a:fld id="{70C5FF30-07EE-5847-AAA9-A367C1F45818}" type="slidenum">
              <a:rPr lang="en-US" smtClean="0"/>
              <a:pPr/>
              <a:t>16</a:t>
            </a:fld>
            <a:endParaRPr lang="en-US" dirty="0"/>
          </a:p>
        </p:txBody>
      </p:sp>
      <p:sp>
        <p:nvSpPr>
          <p:cNvPr id="5" name="Shape 400">
            <a:extLst>
              <a:ext uri="{FF2B5EF4-FFF2-40B4-BE49-F238E27FC236}">
                <a16:creationId xmlns:a16="http://schemas.microsoft.com/office/drawing/2014/main" id="{2A047BF1-B50C-4BB8-96C3-46C58563AB36}"/>
              </a:ext>
            </a:extLst>
          </p:cNvPr>
          <p:cNvSpPr/>
          <p:nvPr/>
        </p:nvSpPr>
        <p:spPr>
          <a:xfrm>
            <a:off x="406400" y="988687"/>
            <a:ext cx="7594600" cy="492443"/>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lvl1pPr>
              <a:spcBef>
                <a:spcPts val="1500"/>
              </a:spcBef>
              <a:defRPr sz="2600">
                <a:solidFill>
                  <a:srgbClr val="800000"/>
                </a:solidFill>
                <a:latin typeface="Verdana"/>
                <a:ea typeface="Verdana"/>
                <a:cs typeface="Verdana"/>
                <a:sym typeface="Verdana"/>
              </a:defRPr>
            </a:lvl1pPr>
          </a:lstStyle>
          <a:p>
            <a:pPr eaLnBrk="0" fontAlgn="base" hangingPunct="0">
              <a:spcAft>
                <a:spcPct val="0"/>
              </a:spcAft>
            </a:pPr>
            <a:r>
              <a:rPr dirty="0">
                <a:solidFill>
                  <a:srgbClr val="005895"/>
                </a:solidFill>
                <a:latin typeface="Helvetica" panose="020B0604020202020204" pitchFamily="34" charset="0"/>
                <a:ea typeface="Verdana" panose="020B0604030504040204" pitchFamily="34" charset="0"/>
                <a:cs typeface="Helvetica" panose="020B0604020202020204" pitchFamily="34" charset="0"/>
              </a:rPr>
              <a:t>What Aunt Miriam wants to know …</a:t>
            </a:r>
          </a:p>
        </p:txBody>
      </p:sp>
      <p:sp>
        <p:nvSpPr>
          <p:cNvPr id="6" name="Shape 401">
            <a:extLst>
              <a:ext uri="{FF2B5EF4-FFF2-40B4-BE49-F238E27FC236}">
                <a16:creationId xmlns:a16="http://schemas.microsoft.com/office/drawing/2014/main" id="{195D1FD8-AD85-42D3-BAA0-E50005928414}"/>
              </a:ext>
            </a:extLst>
          </p:cNvPr>
          <p:cNvSpPr/>
          <p:nvPr/>
        </p:nvSpPr>
        <p:spPr>
          <a:xfrm>
            <a:off x="289923" y="1602908"/>
            <a:ext cx="10008394" cy="4476097"/>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marL="690562" indent="-342900" eaLnBrk="0" fontAlgn="base" hangingPunct="0">
              <a:lnSpc>
                <a:spcPct val="90000"/>
              </a:lnSpc>
              <a:spcBef>
                <a:spcPts val="1600"/>
              </a:spcBef>
              <a:spcAft>
                <a:spcPct val="0"/>
              </a:spcAft>
              <a:buClr>
                <a:srgbClr val="005895"/>
              </a:buClr>
              <a:buSzPct val="120000"/>
              <a:buFont typeface="Arial" panose="020B0604020202020204" pitchFamily="34" charset="0"/>
              <a:buChar char="•"/>
              <a:defRPr sz="2200">
                <a:solidFill>
                  <a:srgbClr val="000000"/>
                </a:solidFill>
                <a:latin typeface="Verdana"/>
                <a:ea typeface="Verdana"/>
                <a:cs typeface="Verdana"/>
                <a:sym typeface="Verdana"/>
              </a:defRPr>
            </a:pPr>
            <a:r>
              <a:rPr sz="2200" dirty="0">
                <a:latin typeface="Helvetica" panose="020B0604020202020204" pitchFamily="34" charset="0"/>
                <a:ea typeface="Verdana" panose="020B0604030504040204" pitchFamily="34" charset="0"/>
                <a:cs typeface="Helvetica" panose="020B0604020202020204" pitchFamily="34" charset="0"/>
                <a:sym typeface="Verdana"/>
              </a:rPr>
              <a:t>Mission, character, size, location(s), president, board</a:t>
            </a:r>
          </a:p>
          <a:p>
            <a:pPr marL="690562" indent="-342900" eaLnBrk="0" fontAlgn="base" hangingPunct="0">
              <a:lnSpc>
                <a:spcPct val="90000"/>
              </a:lnSpc>
              <a:spcBef>
                <a:spcPts val="1600"/>
              </a:spcBef>
              <a:spcAft>
                <a:spcPct val="0"/>
              </a:spcAft>
              <a:buClr>
                <a:srgbClr val="005895"/>
              </a:buClr>
              <a:buSzPct val="120000"/>
              <a:buFont typeface="Arial" panose="020B0604020202020204" pitchFamily="34" charset="0"/>
              <a:buChar char="•"/>
              <a:defRPr sz="2200">
                <a:solidFill>
                  <a:srgbClr val="000000"/>
                </a:solidFill>
                <a:latin typeface="Verdana"/>
                <a:ea typeface="Verdana"/>
                <a:cs typeface="Verdana"/>
                <a:sym typeface="Verdana"/>
              </a:defRPr>
            </a:pPr>
            <a:r>
              <a:rPr sz="2200" dirty="0">
                <a:latin typeface="Helvetica" panose="020B0604020202020204" pitchFamily="34" charset="0"/>
                <a:ea typeface="Verdana" panose="020B0604030504040204" pitchFamily="34" charset="0"/>
                <a:cs typeface="Helvetica" panose="020B0604020202020204" pitchFamily="34" charset="0"/>
                <a:sym typeface="Verdana"/>
              </a:rPr>
              <a:t>Student body: Who goes there?</a:t>
            </a:r>
          </a:p>
          <a:p>
            <a:pPr marL="690562" indent="-342900" eaLnBrk="0" fontAlgn="base" hangingPunct="0">
              <a:lnSpc>
                <a:spcPct val="90000"/>
              </a:lnSpc>
              <a:spcBef>
                <a:spcPts val="1600"/>
              </a:spcBef>
              <a:spcAft>
                <a:spcPct val="0"/>
              </a:spcAft>
              <a:buClr>
                <a:srgbClr val="005895"/>
              </a:buClr>
              <a:buSzPct val="120000"/>
              <a:buFont typeface="Arial" panose="020B0604020202020204" pitchFamily="34" charset="0"/>
              <a:buChar char="•"/>
              <a:tabLst>
                <a:tab pos="622300" algn="l"/>
                <a:tab pos="736600" algn="l"/>
              </a:tabLst>
              <a:defRPr sz="2200">
                <a:solidFill>
                  <a:srgbClr val="000000"/>
                </a:solidFill>
                <a:latin typeface="Verdana"/>
                <a:ea typeface="Verdana"/>
                <a:cs typeface="Verdana"/>
                <a:sym typeface="Verdana"/>
              </a:defRPr>
            </a:pPr>
            <a:r>
              <a:rPr sz="2200" dirty="0">
                <a:latin typeface="Helvetica" panose="020B0604020202020204" pitchFamily="34" charset="0"/>
                <a:ea typeface="Verdana" panose="020B0604030504040204" pitchFamily="34" charset="0"/>
                <a:cs typeface="Helvetica" panose="020B0604020202020204" pitchFamily="34" charset="0"/>
                <a:sym typeface="Verdana"/>
              </a:rPr>
              <a:t>Programs: What’s on offer for study?</a:t>
            </a:r>
          </a:p>
          <a:p>
            <a:pPr marL="690562" indent="-342900" eaLnBrk="0" fontAlgn="base" hangingPunct="0">
              <a:lnSpc>
                <a:spcPct val="90000"/>
              </a:lnSpc>
              <a:spcBef>
                <a:spcPts val="1600"/>
              </a:spcBef>
              <a:spcAft>
                <a:spcPct val="0"/>
              </a:spcAft>
              <a:buClr>
                <a:srgbClr val="005895"/>
              </a:buClr>
              <a:buSzPct val="120000"/>
              <a:buFont typeface="Arial" panose="020B0604020202020204" pitchFamily="34" charset="0"/>
              <a:buChar char="•"/>
              <a:defRPr sz="2200">
                <a:solidFill>
                  <a:srgbClr val="000000"/>
                </a:solidFill>
                <a:latin typeface="Verdana"/>
                <a:ea typeface="Verdana"/>
                <a:cs typeface="Verdana"/>
                <a:sym typeface="Verdana"/>
              </a:defRPr>
            </a:pPr>
            <a:r>
              <a:rPr sz="2200" dirty="0">
                <a:latin typeface="Helvetica" panose="020B0604020202020204" pitchFamily="34" charset="0"/>
                <a:ea typeface="Verdana" panose="020B0604030504040204" pitchFamily="34" charset="0"/>
                <a:cs typeface="Helvetica" panose="020B0604020202020204" pitchFamily="34" charset="0"/>
                <a:sym typeface="Verdana"/>
              </a:rPr>
              <a:t>Resources: Faculty, library, labs, technology</a:t>
            </a:r>
          </a:p>
          <a:p>
            <a:pPr marL="690562" indent="-342900" eaLnBrk="0" fontAlgn="base" hangingPunct="0">
              <a:lnSpc>
                <a:spcPct val="90000"/>
              </a:lnSpc>
              <a:spcBef>
                <a:spcPts val="1600"/>
              </a:spcBef>
              <a:spcAft>
                <a:spcPct val="0"/>
              </a:spcAft>
              <a:buClr>
                <a:srgbClr val="005895"/>
              </a:buClr>
              <a:buSzPct val="120000"/>
              <a:buFont typeface="Arial" panose="020B0604020202020204" pitchFamily="34" charset="0"/>
              <a:buChar char="•"/>
              <a:defRPr sz="2200">
                <a:solidFill>
                  <a:srgbClr val="000000"/>
                </a:solidFill>
                <a:latin typeface="Verdana"/>
                <a:ea typeface="Verdana"/>
                <a:cs typeface="Verdana"/>
                <a:sym typeface="Verdana"/>
              </a:defRPr>
            </a:pPr>
            <a:r>
              <a:rPr sz="2200" dirty="0">
                <a:latin typeface="Helvetica" panose="020B0604020202020204" pitchFamily="34" charset="0"/>
                <a:ea typeface="Verdana" panose="020B0604030504040204" pitchFamily="34" charset="0"/>
                <a:cs typeface="Helvetica" panose="020B0604020202020204" pitchFamily="34" charset="0"/>
                <a:sym typeface="Verdana"/>
              </a:rPr>
              <a:t>Services: What help is available?</a:t>
            </a:r>
          </a:p>
          <a:p>
            <a:pPr marL="690562" indent="-342900" eaLnBrk="0" fontAlgn="base" hangingPunct="0">
              <a:lnSpc>
                <a:spcPct val="90000"/>
              </a:lnSpc>
              <a:spcBef>
                <a:spcPts val="1600"/>
              </a:spcBef>
              <a:spcAft>
                <a:spcPct val="0"/>
              </a:spcAft>
              <a:buClr>
                <a:srgbClr val="005895"/>
              </a:buClr>
              <a:buSzPct val="120000"/>
              <a:buFont typeface="Arial" panose="020B0604020202020204" pitchFamily="34" charset="0"/>
              <a:buChar char="•"/>
              <a:defRPr sz="2200">
                <a:solidFill>
                  <a:srgbClr val="000000"/>
                </a:solidFill>
                <a:latin typeface="Verdana"/>
                <a:ea typeface="Verdana"/>
                <a:cs typeface="Verdana"/>
                <a:sym typeface="Verdana"/>
              </a:defRPr>
            </a:pPr>
            <a:r>
              <a:rPr sz="2200" dirty="0">
                <a:latin typeface="Helvetica" panose="020B0604020202020204" pitchFamily="34" charset="0"/>
                <a:ea typeface="Verdana" panose="020B0604030504040204" pitchFamily="34" charset="0"/>
                <a:cs typeface="Helvetica" panose="020B0604020202020204" pitchFamily="34" charset="0"/>
                <a:sym typeface="Verdana"/>
              </a:rPr>
              <a:t>Policies: How can credit</a:t>
            </a:r>
            <a:r>
              <a:rPr lang="en-US" sz="2200" dirty="0">
                <a:latin typeface="Helvetica" panose="020B0604020202020204" pitchFamily="34" charset="0"/>
                <a:ea typeface="Verdana" panose="020B0604030504040204" pitchFamily="34" charset="0"/>
                <a:cs typeface="Helvetica" panose="020B0604020202020204" pitchFamily="34" charset="0"/>
                <a:sym typeface="Verdana"/>
              </a:rPr>
              <a:t> transfer</a:t>
            </a:r>
            <a:r>
              <a:rPr sz="2200" dirty="0">
                <a:latin typeface="Helvetica" panose="020B0604020202020204" pitchFamily="34" charset="0"/>
                <a:ea typeface="Verdana" panose="020B0604030504040204" pitchFamily="34" charset="0"/>
                <a:cs typeface="Helvetica" panose="020B0604020202020204" pitchFamily="34" charset="0"/>
                <a:sym typeface="Verdana"/>
              </a:rPr>
              <a:t>?</a:t>
            </a:r>
          </a:p>
          <a:p>
            <a:pPr marL="690562" indent="-342900" eaLnBrk="0" fontAlgn="base" hangingPunct="0">
              <a:lnSpc>
                <a:spcPct val="90000"/>
              </a:lnSpc>
              <a:spcBef>
                <a:spcPts val="1600"/>
              </a:spcBef>
              <a:spcAft>
                <a:spcPct val="0"/>
              </a:spcAft>
              <a:buClr>
                <a:srgbClr val="005895"/>
              </a:buClr>
              <a:buSzPct val="120000"/>
              <a:buFont typeface="Arial" panose="020B0604020202020204" pitchFamily="34" charset="0"/>
              <a:buChar char="•"/>
              <a:defRPr sz="2200">
                <a:solidFill>
                  <a:srgbClr val="000000"/>
                </a:solidFill>
                <a:latin typeface="Verdana"/>
                <a:ea typeface="Verdana"/>
                <a:cs typeface="Verdana"/>
                <a:sym typeface="Verdana"/>
              </a:defRPr>
            </a:pPr>
            <a:r>
              <a:rPr sz="2200" dirty="0">
                <a:latin typeface="Helvetica" panose="020B0604020202020204" pitchFamily="34" charset="0"/>
                <a:ea typeface="Verdana" panose="020B0604030504040204" pitchFamily="34" charset="0"/>
                <a:cs typeface="Helvetica" panose="020B0604020202020204" pitchFamily="34" charset="0"/>
                <a:sym typeface="Verdana"/>
              </a:rPr>
              <a:t>Opportunities: What else besides class?</a:t>
            </a:r>
          </a:p>
          <a:p>
            <a:pPr marL="690562" indent="-342900" eaLnBrk="0" fontAlgn="base" hangingPunct="0">
              <a:lnSpc>
                <a:spcPct val="90000"/>
              </a:lnSpc>
              <a:spcBef>
                <a:spcPts val="1600"/>
              </a:spcBef>
              <a:spcAft>
                <a:spcPct val="0"/>
              </a:spcAft>
              <a:buClr>
                <a:srgbClr val="005895"/>
              </a:buClr>
              <a:buSzPct val="120000"/>
              <a:buFont typeface="Arial" panose="020B0604020202020204" pitchFamily="34" charset="0"/>
              <a:buChar char="•"/>
              <a:defRPr sz="2200">
                <a:solidFill>
                  <a:srgbClr val="000000"/>
                </a:solidFill>
                <a:latin typeface="Verdana"/>
                <a:ea typeface="Verdana"/>
                <a:cs typeface="Verdana"/>
                <a:sym typeface="Verdana"/>
              </a:defRPr>
            </a:pPr>
            <a:r>
              <a:rPr sz="2200" dirty="0">
                <a:latin typeface="Helvetica" panose="020B0604020202020204" pitchFamily="34" charset="0"/>
                <a:ea typeface="Verdana" panose="020B0604030504040204" pitchFamily="34" charset="0"/>
                <a:cs typeface="Helvetica" panose="020B0604020202020204" pitchFamily="34" charset="0"/>
                <a:sym typeface="Verdana"/>
              </a:rPr>
              <a:t>Cost: Tuition &amp; fees, aid, </a:t>
            </a:r>
            <a:r>
              <a:rPr sz="2200" dirty="0">
                <a:solidFill>
                  <a:srgbClr val="005895"/>
                </a:solidFill>
                <a:latin typeface="Helvetica" panose="020B0604020202020204" pitchFamily="34" charset="0"/>
                <a:ea typeface="Verdana" panose="020B0604030504040204" pitchFamily="34" charset="0"/>
                <a:cs typeface="Helvetica" panose="020B0604020202020204" pitchFamily="34" charset="0"/>
                <a:sym typeface="Verdana"/>
              </a:rPr>
              <a:t>debt</a:t>
            </a:r>
            <a:r>
              <a:rPr sz="2200" dirty="0">
                <a:latin typeface="Helvetica" panose="020B0604020202020204" pitchFamily="34" charset="0"/>
                <a:ea typeface="Verdana" panose="020B0604030504040204" pitchFamily="34" charset="0"/>
                <a:cs typeface="Helvetica" panose="020B0604020202020204" pitchFamily="34" charset="0"/>
                <a:sym typeface="Verdana"/>
              </a:rPr>
              <a:t>, default, repayment</a:t>
            </a:r>
          </a:p>
          <a:p>
            <a:pPr marL="690562" indent="-342900" eaLnBrk="0" fontAlgn="base" hangingPunct="0">
              <a:lnSpc>
                <a:spcPct val="90000"/>
              </a:lnSpc>
              <a:spcBef>
                <a:spcPts val="1600"/>
              </a:spcBef>
              <a:spcAft>
                <a:spcPct val="0"/>
              </a:spcAft>
              <a:buClr>
                <a:srgbClr val="005895"/>
              </a:buClr>
              <a:buSzPct val="120000"/>
              <a:buFont typeface="Arial" panose="020B0604020202020204" pitchFamily="34" charset="0"/>
              <a:buChar char="•"/>
              <a:defRPr sz="2200">
                <a:solidFill>
                  <a:srgbClr val="000000"/>
                </a:solidFill>
                <a:latin typeface="Verdana"/>
                <a:ea typeface="Verdana"/>
                <a:cs typeface="Verdana"/>
                <a:sym typeface="Verdana"/>
              </a:defRPr>
            </a:pPr>
            <a:r>
              <a:rPr sz="2200" dirty="0">
                <a:solidFill>
                  <a:srgbClr val="005895"/>
                </a:solidFill>
                <a:latin typeface="Helvetica" panose="020B0604020202020204" pitchFamily="34" charset="0"/>
                <a:ea typeface="Verdana" panose="020B0604030504040204" pitchFamily="34" charset="0"/>
                <a:cs typeface="Helvetica" panose="020B0604020202020204" pitchFamily="34" charset="0"/>
                <a:sym typeface="Verdana"/>
              </a:rPr>
              <a:t>Results</a:t>
            </a:r>
            <a:r>
              <a:rPr sz="2200" dirty="0">
                <a:latin typeface="Helvetica" panose="020B0604020202020204" pitchFamily="34" charset="0"/>
                <a:ea typeface="Verdana" panose="020B0604030504040204" pitchFamily="34" charset="0"/>
                <a:cs typeface="Helvetica" panose="020B0604020202020204" pitchFamily="34" charset="0"/>
                <a:sym typeface="Verdana"/>
              </a:rPr>
              <a:t>: What do graduates do? [How] are they successful?</a:t>
            </a:r>
          </a:p>
        </p:txBody>
      </p:sp>
    </p:spTree>
    <p:extLst>
      <p:ext uri="{BB962C8B-B14F-4D97-AF65-F5344CB8AC3E}">
        <p14:creationId xmlns:p14="http://schemas.microsoft.com/office/powerpoint/2010/main" val="18605085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623" y="0"/>
            <a:ext cx="10515600" cy="1325563"/>
          </a:xfrm>
        </p:spPr>
        <p:txBody>
          <a:bodyPr>
            <a:normAutofit/>
          </a:bodyPr>
          <a:lstStyle/>
          <a:p>
            <a:r>
              <a:rPr lang="en-US" sz="3000" dirty="0"/>
              <a:t>What do the Standards say about disclosing “results”</a:t>
            </a:r>
          </a:p>
        </p:txBody>
      </p:sp>
      <p:sp>
        <p:nvSpPr>
          <p:cNvPr id="4" name="Slide Number Placeholder 3"/>
          <p:cNvSpPr>
            <a:spLocks noGrp="1"/>
          </p:cNvSpPr>
          <p:nvPr>
            <p:ph type="sldNum" sz="quarter" idx="12"/>
          </p:nvPr>
        </p:nvSpPr>
        <p:spPr/>
        <p:txBody>
          <a:bodyPr/>
          <a:lstStyle/>
          <a:p>
            <a:fld id="{70C5FF30-07EE-5847-AAA9-A367C1F45818}" type="slidenum">
              <a:rPr lang="en-US" smtClean="0"/>
              <a:pPr/>
              <a:t>17</a:t>
            </a:fld>
            <a:endParaRPr lang="en-US" dirty="0"/>
          </a:p>
        </p:txBody>
      </p:sp>
      <p:sp>
        <p:nvSpPr>
          <p:cNvPr id="7" name="Shape 370">
            <a:extLst>
              <a:ext uri="{FF2B5EF4-FFF2-40B4-BE49-F238E27FC236}">
                <a16:creationId xmlns:a16="http://schemas.microsoft.com/office/drawing/2014/main" id="{18D71C66-8B21-4B74-8A48-7E115ACCDE89}"/>
              </a:ext>
            </a:extLst>
          </p:cNvPr>
          <p:cNvSpPr/>
          <p:nvPr/>
        </p:nvSpPr>
        <p:spPr>
          <a:xfrm>
            <a:off x="247649" y="1325563"/>
            <a:ext cx="9978701" cy="3316292"/>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marL="280988">
              <a:spcBef>
                <a:spcPts val="900"/>
              </a:spcBef>
              <a:spcAft>
                <a:spcPts val="1200"/>
              </a:spcAft>
              <a:tabLst>
                <a:tab pos="280988" algn="l"/>
              </a:tabLst>
              <a:defRPr sz="2000">
                <a:solidFill>
                  <a:srgbClr val="800000"/>
                </a:solidFill>
                <a:latin typeface="Verdana"/>
                <a:ea typeface="Verdana"/>
                <a:cs typeface="Verdana"/>
                <a:sym typeface="Verdana"/>
              </a:defRPr>
            </a:pPr>
            <a:r>
              <a:rPr sz="2400" dirty="0">
                <a:solidFill>
                  <a:srgbClr val="000000"/>
                </a:solidFill>
                <a:latin typeface="Helvetica" panose="020B0604020202020204" pitchFamily="34" charset="0"/>
                <a:cs typeface="Helvetica" panose="020B0604020202020204" pitchFamily="34" charset="0"/>
              </a:rPr>
              <a:t>The institution </a:t>
            </a:r>
            <a:r>
              <a:rPr lang="en-US" sz="2400" dirty="0">
                <a:solidFill>
                  <a:srgbClr val="000000"/>
                </a:solidFill>
                <a:latin typeface="Helvetica" panose="020B0604020202020204" pitchFamily="34" charset="0"/>
                <a:cs typeface="Helvetica" panose="020B0604020202020204" pitchFamily="34" charset="0"/>
              </a:rPr>
              <a:t>has readily available</a:t>
            </a:r>
            <a:r>
              <a:rPr sz="2400" dirty="0">
                <a:solidFill>
                  <a:srgbClr val="000000"/>
                </a:solidFill>
                <a:latin typeface="Helvetica" panose="020B0604020202020204" pitchFamily="34" charset="0"/>
                <a:cs typeface="Helvetica" panose="020B0604020202020204" pitchFamily="34" charset="0"/>
              </a:rPr>
              <a:t> </a:t>
            </a:r>
            <a:r>
              <a:rPr lang="en-US" sz="2400" dirty="0">
                <a:solidFill>
                  <a:srgbClr val="005895"/>
                </a:solidFill>
                <a:latin typeface="Helvetica" panose="020B0604020202020204" pitchFamily="34" charset="0"/>
                <a:cs typeface="Helvetica" panose="020B0604020202020204" pitchFamily="34" charset="0"/>
              </a:rPr>
              <a:t>valid documentation </a:t>
            </a:r>
            <a:r>
              <a:rPr lang="en-US" sz="2400" dirty="0">
                <a:solidFill>
                  <a:srgbClr val="000000"/>
                </a:solidFill>
                <a:latin typeface="Helvetica" panose="020B0604020202020204" pitchFamily="34" charset="0"/>
                <a:cs typeface="Helvetica" panose="020B0604020202020204" pitchFamily="34" charset="0"/>
              </a:rPr>
              <a:t>for any statements and promises regarding such matters as program excellence, learning outcomes, success in placement, and achievements of graduates or faculty. (9.15)</a:t>
            </a:r>
            <a:endParaRPr sz="2400" dirty="0">
              <a:solidFill>
                <a:srgbClr val="000000"/>
              </a:solidFill>
              <a:latin typeface="Helvetica" panose="020B0604020202020204" pitchFamily="34" charset="0"/>
              <a:cs typeface="Helvetica" panose="020B0604020202020204" pitchFamily="34" charset="0"/>
            </a:endParaRPr>
          </a:p>
          <a:p>
            <a:pPr marL="280988">
              <a:spcBef>
                <a:spcPts val="900"/>
              </a:spcBef>
              <a:tabLst>
                <a:tab pos="280988" algn="l"/>
              </a:tabLst>
              <a:defRPr sz="2000">
                <a:solidFill>
                  <a:srgbClr val="800000"/>
                </a:solidFill>
                <a:latin typeface="Verdana"/>
                <a:ea typeface="Verdana"/>
                <a:cs typeface="Verdana"/>
                <a:sym typeface="Verdana"/>
              </a:defRPr>
            </a:pPr>
            <a:r>
              <a:rPr sz="2400" dirty="0">
                <a:solidFill>
                  <a:srgbClr val="000000"/>
                </a:solidFill>
                <a:latin typeface="Helvetica" panose="020B0604020202020204" pitchFamily="34" charset="0"/>
                <a:cs typeface="Helvetica" panose="020B0604020202020204" pitchFamily="34" charset="0"/>
              </a:rPr>
              <a:t>The </a:t>
            </a:r>
            <a:r>
              <a:rPr lang="en-US" sz="2400" dirty="0">
                <a:solidFill>
                  <a:srgbClr val="005895"/>
                </a:solidFill>
                <a:latin typeface="Helvetica" panose="020B0604020202020204" pitchFamily="34" charset="0"/>
                <a:cs typeface="Helvetica" panose="020B0604020202020204" pitchFamily="34" charset="0"/>
              </a:rPr>
              <a:t>expected amount of student debt upon graduation and the institution’s cohort default and loan repayment rates </a:t>
            </a:r>
            <a:r>
              <a:rPr lang="en-US" sz="2400" dirty="0">
                <a:solidFill>
                  <a:srgbClr val="000000"/>
                </a:solidFill>
                <a:latin typeface="Helvetica" panose="020B0604020202020204" pitchFamily="34" charset="0"/>
                <a:cs typeface="Helvetica" panose="020B0604020202020204" pitchFamily="34" charset="0"/>
              </a:rPr>
              <a:t>are published to help students and prospective students make informed decisions (9.23)</a:t>
            </a:r>
            <a:endParaRPr sz="2400" dirty="0">
              <a:solidFill>
                <a:srgbClr val="000000"/>
              </a:solidFill>
              <a:latin typeface="Helvetica" panose="020B0604020202020204" pitchFamily="34" charset="0"/>
              <a:cs typeface="Helvetica" panose="020B0604020202020204" pitchFamily="34" charset="0"/>
            </a:endParaRPr>
          </a:p>
        </p:txBody>
      </p:sp>
      <p:pic>
        <p:nvPicPr>
          <p:cNvPr id="5" name="image6.jpeg" descr="C:\Users\Pat\AppData\Local\Microsoft\Windows\Temporary Internet Files\Content.IE5\1AGO0VRH\University-Life[1].jpg">
            <a:extLst>
              <a:ext uri="{FF2B5EF4-FFF2-40B4-BE49-F238E27FC236}">
                <a16:creationId xmlns:a16="http://schemas.microsoft.com/office/drawing/2014/main" id="{9154AC0D-91C4-43C6-94EE-F3B50A1F468C}"/>
              </a:ext>
            </a:extLst>
          </p:cNvPr>
          <p:cNvPicPr>
            <a:picLocks noChangeAspect="1"/>
          </p:cNvPicPr>
          <p:nvPr/>
        </p:nvPicPr>
        <p:blipFill>
          <a:blip r:embed="rId2"/>
          <a:stretch>
            <a:fillRect/>
          </a:stretch>
        </p:blipFill>
        <p:spPr>
          <a:xfrm>
            <a:off x="838200" y="5162715"/>
            <a:ext cx="1294229" cy="1376197"/>
          </a:xfrm>
          <a:prstGeom prst="rect">
            <a:avLst/>
          </a:prstGeom>
          <a:ln w="12700">
            <a:miter lim="400000"/>
          </a:ln>
        </p:spPr>
      </p:pic>
    </p:spTree>
    <p:extLst>
      <p:ext uri="{BB962C8B-B14F-4D97-AF65-F5344CB8AC3E}">
        <p14:creationId xmlns:p14="http://schemas.microsoft.com/office/powerpoint/2010/main" val="36842360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E0200-B9E3-49D8-BCAF-4D9EC99FF802}"/>
              </a:ext>
            </a:extLst>
          </p:cNvPr>
          <p:cNvSpPr>
            <a:spLocks noGrp="1"/>
          </p:cNvSpPr>
          <p:nvPr>
            <p:ph type="title"/>
          </p:nvPr>
        </p:nvSpPr>
        <p:spPr/>
        <p:txBody>
          <a:bodyPr>
            <a:normAutofit/>
          </a:bodyPr>
          <a:lstStyle/>
          <a:p>
            <a:r>
              <a:rPr lang="en-US" sz="3200" dirty="0"/>
              <a:t>Information on Student Success</a:t>
            </a:r>
          </a:p>
        </p:txBody>
      </p:sp>
      <p:sp>
        <p:nvSpPr>
          <p:cNvPr id="4" name="Slide Number Placeholder 3">
            <a:extLst>
              <a:ext uri="{FF2B5EF4-FFF2-40B4-BE49-F238E27FC236}">
                <a16:creationId xmlns:a16="http://schemas.microsoft.com/office/drawing/2014/main" id="{4C56F497-86C7-4B67-80C1-F45EEF0DFC5B}"/>
              </a:ext>
            </a:extLst>
          </p:cNvPr>
          <p:cNvSpPr>
            <a:spLocks noGrp="1"/>
          </p:cNvSpPr>
          <p:nvPr>
            <p:ph type="sldNum" sz="quarter" idx="12"/>
          </p:nvPr>
        </p:nvSpPr>
        <p:spPr/>
        <p:txBody>
          <a:bodyPr/>
          <a:lstStyle/>
          <a:p>
            <a:fld id="{70C5FF30-07EE-5847-AAA9-A367C1F45818}" type="slidenum">
              <a:rPr lang="en-US" smtClean="0"/>
              <a:pPr/>
              <a:t>18</a:t>
            </a:fld>
            <a:endParaRPr lang="en-US" dirty="0"/>
          </a:p>
        </p:txBody>
      </p:sp>
      <p:sp>
        <p:nvSpPr>
          <p:cNvPr id="5" name="Text Box 5">
            <a:extLst>
              <a:ext uri="{FF2B5EF4-FFF2-40B4-BE49-F238E27FC236}">
                <a16:creationId xmlns:a16="http://schemas.microsoft.com/office/drawing/2014/main" id="{D69D3CB3-0929-443A-83E4-B36495A4F0A4}"/>
              </a:ext>
            </a:extLst>
          </p:cNvPr>
          <p:cNvSpPr txBox="1">
            <a:spLocks noGrp="1" noChangeArrowheads="1"/>
          </p:cNvSpPr>
          <p:nvPr>
            <p:ph idx="1"/>
          </p:nvPr>
        </p:nvSpPr>
        <p:spPr bwMode="auto">
          <a:xfrm>
            <a:off x="188323" y="1253331"/>
            <a:ext cx="10067785" cy="4163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Rounded MT Bold" pitchFamily="34" charset="0"/>
              </a:defRPr>
            </a:lvl1pPr>
            <a:lvl2pPr marL="742950" indent="-285750" eaLnBrk="0" hangingPunct="0">
              <a:spcBef>
                <a:spcPct val="20000"/>
              </a:spcBef>
              <a:buChar char="–"/>
              <a:defRPr sz="2800">
                <a:solidFill>
                  <a:schemeClr val="tx1"/>
                </a:solidFill>
                <a:latin typeface="Arial Rounded MT Bold" pitchFamily="34" charset="0"/>
              </a:defRPr>
            </a:lvl2pPr>
            <a:lvl3pPr marL="1143000" indent="-228600" eaLnBrk="0" hangingPunct="0">
              <a:spcBef>
                <a:spcPct val="20000"/>
              </a:spcBef>
              <a:buChar char="•"/>
              <a:defRPr sz="2400">
                <a:solidFill>
                  <a:schemeClr val="tx1"/>
                </a:solidFill>
                <a:latin typeface="Arial Rounded MT Bold" pitchFamily="34" charset="0"/>
              </a:defRPr>
            </a:lvl3pPr>
            <a:lvl4pPr marL="1600200" indent="-228600" eaLnBrk="0" hangingPunct="0">
              <a:spcBef>
                <a:spcPct val="20000"/>
              </a:spcBef>
              <a:buChar char="–"/>
              <a:defRPr sz="2000">
                <a:solidFill>
                  <a:schemeClr val="tx1"/>
                </a:solidFill>
                <a:latin typeface="Arial Rounded MT Bold" pitchFamily="34" charset="0"/>
              </a:defRPr>
            </a:lvl4pPr>
            <a:lvl5pPr marL="2057400" indent="-228600" eaLnBrk="0" hangingPunct="0">
              <a:spcBef>
                <a:spcPct val="20000"/>
              </a:spcBef>
              <a:buChar char="»"/>
              <a:defRPr sz="2000">
                <a:solidFill>
                  <a:schemeClr val="tx1"/>
                </a:solidFill>
                <a:latin typeface="Arial Rounded MT Bold" pitchFamily="34" charset="0"/>
              </a:defRPr>
            </a:lvl5pPr>
            <a:lvl6pPr marL="2514600" indent="-228600" eaLnBrk="0" fontAlgn="base" hangingPunct="0">
              <a:spcBef>
                <a:spcPct val="20000"/>
              </a:spcBef>
              <a:spcAft>
                <a:spcPct val="0"/>
              </a:spcAft>
              <a:buChar char="»"/>
              <a:defRPr sz="2000">
                <a:solidFill>
                  <a:schemeClr val="tx1"/>
                </a:solidFill>
                <a:latin typeface="Arial Rounded MT Bold" pitchFamily="34" charset="0"/>
              </a:defRPr>
            </a:lvl6pPr>
            <a:lvl7pPr marL="2971800" indent="-228600" eaLnBrk="0" fontAlgn="base" hangingPunct="0">
              <a:spcBef>
                <a:spcPct val="20000"/>
              </a:spcBef>
              <a:spcAft>
                <a:spcPct val="0"/>
              </a:spcAft>
              <a:buChar char="»"/>
              <a:defRPr sz="2000">
                <a:solidFill>
                  <a:schemeClr val="tx1"/>
                </a:solidFill>
                <a:latin typeface="Arial Rounded MT Bold" pitchFamily="34" charset="0"/>
              </a:defRPr>
            </a:lvl7pPr>
            <a:lvl8pPr marL="3429000" indent="-228600" eaLnBrk="0" fontAlgn="base" hangingPunct="0">
              <a:spcBef>
                <a:spcPct val="20000"/>
              </a:spcBef>
              <a:spcAft>
                <a:spcPct val="0"/>
              </a:spcAft>
              <a:buChar char="»"/>
              <a:defRPr sz="2000">
                <a:solidFill>
                  <a:schemeClr val="tx1"/>
                </a:solidFill>
                <a:latin typeface="Arial Rounded MT Bold" pitchFamily="34" charset="0"/>
              </a:defRPr>
            </a:lvl8pPr>
            <a:lvl9pPr marL="3886200" indent="-228600" eaLnBrk="0" fontAlgn="base" hangingPunct="0">
              <a:spcBef>
                <a:spcPct val="20000"/>
              </a:spcBef>
              <a:spcAft>
                <a:spcPct val="0"/>
              </a:spcAft>
              <a:buChar char="»"/>
              <a:defRPr sz="2000">
                <a:solidFill>
                  <a:schemeClr val="tx1"/>
                </a:solidFill>
                <a:latin typeface="Arial Rounded MT Bold" pitchFamily="34" charset="0"/>
              </a:defRPr>
            </a:lvl9pPr>
          </a:lstStyle>
          <a:p>
            <a:pPr indent="0" eaLnBrk="1" hangingPunct="1">
              <a:lnSpc>
                <a:spcPts val="3300"/>
              </a:lnSpc>
              <a:spcBef>
                <a:spcPct val="50000"/>
              </a:spcBef>
              <a:spcAft>
                <a:spcPct val="25000"/>
              </a:spcAft>
              <a:buClr>
                <a:schemeClr val="hlink"/>
              </a:buClr>
              <a:buFontTx/>
              <a:buNone/>
            </a:pPr>
            <a:r>
              <a:rPr lang="en-US" sz="2400" dirty="0">
                <a:effectLst/>
                <a:latin typeface="Helvetica" panose="020B0604020202020204" pitchFamily="34" charset="0"/>
                <a:ea typeface="Cambria" panose="02040503050406030204" pitchFamily="18" charset="0"/>
                <a:cs typeface="Helvetica" panose="020B0604020202020204" pitchFamily="34" charset="0"/>
              </a:rPr>
              <a:t>The institution publishes statements of its goals for students’ education </a:t>
            </a:r>
            <a:r>
              <a:rPr lang="en-US" sz="2400" dirty="0">
                <a:solidFill>
                  <a:srgbClr val="C00000"/>
                </a:solidFill>
                <a:effectLst/>
                <a:latin typeface="Helvetica" panose="020B0604020202020204" pitchFamily="34" charset="0"/>
                <a:ea typeface="Cambria" panose="02040503050406030204" pitchFamily="18" charset="0"/>
                <a:cs typeface="Helvetica" panose="020B0604020202020204" pitchFamily="34" charset="0"/>
              </a:rPr>
              <a:t>and makes available to the public timely, readily accessible, accurate, and consistent aggregate information about student achievement and institutional performance.</a:t>
            </a:r>
            <a:r>
              <a:rPr lang="en-US" sz="2400" dirty="0">
                <a:solidFill>
                  <a:srgbClr val="FF0000"/>
                </a:solidFill>
                <a:effectLst/>
                <a:latin typeface="Helvetica" panose="020B0604020202020204" pitchFamily="34" charset="0"/>
                <a:ea typeface="Cambria" panose="02040503050406030204" pitchFamily="18" charset="0"/>
                <a:cs typeface="Helvetica" panose="020B0604020202020204" pitchFamily="34" charset="0"/>
              </a:rPr>
              <a:t> </a:t>
            </a:r>
            <a:r>
              <a:rPr lang="en-US" sz="2400" dirty="0">
                <a:effectLst/>
                <a:latin typeface="Helvetica" panose="020B0604020202020204" pitchFamily="34" charset="0"/>
                <a:ea typeface="Cambria" panose="02040503050406030204" pitchFamily="18" charset="0"/>
                <a:cs typeface="Helvetica" panose="020B0604020202020204" pitchFamily="34" charset="0"/>
              </a:rPr>
              <a:t> Information on student success includes rates of retention and graduation and other measures of student success appropriate to institutional mission.  If applicable, recent information on passage rates for licensure examinations is also published. (9.22)</a:t>
            </a:r>
            <a:endParaRPr lang="en-US" altLang="en-US" sz="2400" dirty="0">
              <a:latin typeface="Helvetica" panose="020B0604020202020204" pitchFamily="34" charset="0"/>
              <a:cs typeface="Helvetica" panose="020B0604020202020204" pitchFamily="34" charset="0"/>
            </a:endParaRPr>
          </a:p>
          <a:p>
            <a:pPr indent="0" eaLnBrk="1" hangingPunct="1">
              <a:lnSpc>
                <a:spcPts val="3300"/>
              </a:lnSpc>
              <a:spcBef>
                <a:spcPct val="50000"/>
              </a:spcBef>
              <a:spcAft>
                <a:spcPct val="25000"/>
              </a:spcAft>
              <a:buClr>
                <a:schemeClr val="hlink"/>
              </a:buClr>
              <a:buFontTx/>
              <a:buNone/>
            </a:pPr>
            <a:r>
              <a:rPr lang="en-US" altLang="en-US" sz="2600" dirty="0">
                <a:solidFill>
                  <a:srgbClr val="005895"/>
                </a:solidFill>
                <a:latin typeface="Helvetica" panose="020B0604020202020204" pitchFamily="34" charset="0"/>
                <a:cs typeface="Helvetica" panose="020B0604020202020204" pitchFamily="34" charset="0"/>
              </a:rPr>
              <a:t>How easily can Aunt Miriam find this information on your website?</a:t>
            </a:r>
          </a:p>
        </p:txBody>
      </p:sp>
    </p:spTree>
    <p:extLst>
      <p:ext uri="{BB962C8B-B14F-4D97-AF65-F5344CB8AC3E}">
        <p14:creationId xmlns:p14="http://schemas.microsoft.com/office/powerpoint/2010/main" val="22823803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t>Student Success on the Annual Report</a:t>
            </a:r>
          </a:p>
        </p:txBody>
      </p:sp>
      <p:sp>
        <p:nvSpPr>
          <p:cNvPr id="4" name="Slide Number Placeholder 3"/>
          <p:cNvSpPr>
            <a:spLocks noGrp="1"/>
          </p:cNvSpPr>
          <p:nvPr>
            <p:ph type="sldNum" sz="quarter" idx="12"/>
          </p:nvPr>
        </p:nvSpPr>
        <p:spPr/>
        <p:txBody>
          <a:bodyPr/>
          <a:lstStyle/>
          <a:p>
            <a:fld id="{70C5FF30-07EE-5847-AAA9-A367C1F45818}" type="slidenum">
              <a:rPr lang="en-US" smtClean="0"/>
              <a:pPr/>
              <a:t>19</a:t>
            </a:fld>
            <a:endParaRPr lang="en-US" dirty="0"/>
          </a:p>
        </p:txBody>
      </p:sp>
      <p:sp>
        <p:nvSpPr>
          <p:cNvPr id="7" name="Shape 370">
            <a:extLst>
              <a:ext uri="{FF2B5EF4-FFF2-40B4-BE49-F238E27FC236}">
                <a16:creationId xmlns:a16="http://schemas.microsoft.com/office/drawing/2014/main" id="{094D3C10-E9F1-4819-A4BB-500A9D7EAC0B}"/>
              </a:ext>
            </a:extLst>
          </p:cNvPr>
          <p:cNvSpPr/>
          <p:nvPr/>
        </p:nvSpPr>
        <p:spPr>
          <a:xfrm>
            <a:off x="139850" y="1043875"/>
            <a:ext cx="10295942" cy="5286062"/>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marL="280988">
              <a:spcBef>
                <a:spcPts val="900"/>
              </a:spcBef>
              <a:spcAft>
                <a:spcPts val="1200"/>
              </a:spcAft>
              <a:tabLst>
                <a:tab pos="280988" algn="l"/>
              </a:tabLst>
              <a:defRPr sz="2000">
                <a:solidFill>
                  <a:srgbClr val="800000"/>
                </a:solidFill>
                <a:latin typeface="Verdana"/>
                <a:ea typeface="Verdana"/>
                <a:cs typeface="Verdana"/>
                <a:sym typeface="Verdana"/>
              </a:defRPr>
            </a:pPr>
            <a:r>
              <a:rPr lang="en-US" sz="3000" dirty="0">
                <a:solidFill>
                  <a:srgbClr val="000000"/>
                </a:solidFill>
                <a:latin typeface="Helvetica" panose="020B0604020202020204" pitchFamily="34" charset="0"/>
                <a:cs typeface="Helvetica" panose="020B0604020202020204" pitchFamily="34" charset="0"/>
              </a:rPr>
              <a:t>URLs of the principal websites where the institution provides the public with information about student achievement and success</a:t>
            </a:r>
          </a:p>
          <a:p>
            <a:pPr marL="280988">
              <a:spcBef>
                <a:spcPts val="900"/>
              </a:spcBef>
              <a:spcAft>
                <a:spcPts val="600"/>
              </a:spcAft>
              <a:tabLst>
                <a:tab pos="280988" algn="l"/>
              </a:tabLst>
              <a:defRPr sz="2000">
                <a:solidFill>
                  <a:srgbClr val="800000"/>
                </a:solidFill>
                <a:latin typeface="Verdana"/>
                <a:ea typeface="Verdana"/>
                <a:cs typeface="Verdana"/>
                <a:sym typeface="Verdana"/>
              </a:defRPr>
            </a:pPr>
            <a:r>
              <a:rPr lang="en-US" sz="3000" b="1" dirty="0">
                <a:solidFill>
                  <a:srgbClr val="005895"/>
                </a:solidFill>
                <a:latin typeface="Helvetica" panose="020B0604020202020204" pitchFamily="34" charset="0"/>
                <a:cs typeface="Helvetica" panose="020B0604020202020204" pitchFamily="34" charset="0"/>
              </a:rPr>
              <a:t>An interesting exercise:</a:t>
            </a:r>
          </a:p>
          <a:p>
            <a:pPr marL="280988">
              <a:spcBef>
                <a:spcPts val="600"/>
              </a:spcBef>
              <a:spcAft>
                <a:spcPts val="1200"/>
              </a:spcAft>
              <a:tabLst>
                <a:tab pos="280988" algn="l"/>
              </a:tabLst>
              <a:defRPr sz="2000">
                <a:solidFill>
                  <a:srgbClr val="800000"/>
                </a:solidFill>
                <a:latin typeface="Verdana"/>
                <a:ea typeface="Verdana"/>
                <a:cs typeface="Verdana"/>
                <a:sym typeface="Verdana"/>
              </a:defRPr>
            </a:pPr>
            <a:r>
              <a:rPr lang="en-US" sz="3000" dirty="0">
                <a:solidFill>
                  <a:srgbClr val="000000"/>
                </a:solidFill>
                <a:latin typeface="Helvetica" panose="020B0604020202020204" pitchFamily="34" charset="0"/>
                <a:cs typeface="Helvetica" panose="020B0604020202020204" pitchFamily="34" charset="0"/>
              </a:rPr>
              <a:t>Go to your institution’s website and try to find:</a:t>
            </a:r>
          </a:p>
          <a:p>
            <a:pPr marL="280988">
              <a:spcBef>
                <a:spcPts val="900"/>
              </a:spcBef>
              <a:tabLst>
                <a:tab pos="280988" algn="l"/>
              </a:tabLst>
              <a:defRPr sz="2000">
                <a:solidFill>
                  <a:srgbClr val="800000"/>
                </a:solidFill>
                <a:latin typeface="Verdana"/>
                <a:ea typeface="Verdana"/>
                <a:cs typeface="Verdana"/>
                <a:sym typeface="Verdana"/>
              </a:defRPr>
            </a:pPr>
            <a:r>
              <a:rPr lang="en-US" sz="3000" dirty="0">
                <a:solidFill>
                  <a:srgbClr val="005895"/>
                </a:solidFill>
                <a:latin typeface="Helvetica" panose="020B0604020202020204" pitchFamily="34" charset="0"/>
                <a:cs typeface="Helvetica" panose="020B0604020202020204" pitchFamily="34" charset="0"/>
              </a:rPr>
              <a:t>Retention rates	Graduation rates</a:t>
            </a:r>
          </a:p>
          <a:p>
            <a:pPr marL="280988">
              <a:spcAft>
                <a:spcPts val="1800"/>
              </a:spcAft>
              <a:tabLst>
                <a:tab pos="280988" algn="l"/>
              </a:tabLst>
              <a:defRPr sz="2000">
                <a:solidFill>
                  <a:srgbClr val="800000"/>
                </a:solidFill>
                <a:latin typeface="Verdana"/>
                <a:ea typeface="Verdana"/>
                <a:cs typeface="Verdana"/>
                <a:sym typeface="Verdana"/>
              </a:defRPr>
            </a:pPr>
            <a:r>
              <a:rPr lang="en-US" sz="3000" dirty="0">
                <a:solidFill>
                  <a:srgbClr val="005895"/>
                </a:solidFill>
                <a:latin typeface="Helvetica" panose="020B0604020202020204" pitchFamily="34" charset="0"/>
                <a:cs typeface="Helvetica" panose="020B0604020202020204" pitchFamily="34" charset="0"/>
              </a:rPr>
              <a:t>Default rates		Student outcomes</a:t>
            </a:r>
          </a:p>
          <a:p>
            <a:pPr marL="280988">
              <a:tabLst>
                <a:tab pos="280988" algn="l"/>
              </a:tabLst>
              <a:defRPr sz="2000">
                <a:solidFill>
                  <a:srgbClr val="800000"/>
                </a:solidFill>
                <a:latin typeface="Verdana"/>
                <a:ea typeface="Verdana"/>
                <a:cs typeface="Verdana"/>
                <a:sym typeface="Verdana"/>
              </a:defRPr>
            </a:pPr>
            <a:r>
              <a:rPr lang="en-US" sz="3000" dirty="0">
                <a:solidFill>
                  <a:srgbClr val="000000"/>
                </a:solidFill>
                <a:latin typeface="Helvetica" panose="020B0604020202020204" pitchFamily="34" charset="0"/>
                <a:cs typeface="Helvetica" panose="020B0604020202020204" pitchFamily="34" charset="0"/>
              </a:rPr>
              <a:t>How many clicks?  Is there a “story”?  </a:t>
            </a:r>
          </a:p>
          <a:p>
            <a:pPr marL="280988">
              <a:spcAft>
                <a:spcPts val="1200"/>
              </a:spcAft>
              <a:tabLst>
                <a:tab pos="280988" algn="l"/>
              </a:tabLst>
              <a:defRPr sz="2000">
                <a:solidFill>
                  <a:srgbClr val="800000"/>
                </a:solidFill>
                <a:latin typeface="Verdana"/>
                <a:ea typeface="Verdana"/>
                <a:cs typeface="Verdana"/>
                <a:sym typeface="Verdana"/>
              </a:defRPr>
            </a:pPr>
            <a:r>
              <a:rPr lang="en-US" sz="3000" dirty="0">
                <a:solidFill>
                  <a:srgbClr val="000000"/>
                </a:solidFill>
                <a:latin typeface="Helvetica" panose="020B0604020202020204" pitchFamily="34" charset="0"/>
                <a:cs typeface="Helvetica" panose="020B0604020202020204" pitchFamily="34" charset="0"/>
              </a:rPr>
              <a:t>Do you understand what you see?	</a:t>
            </a:r>
            <a:endParaRPr sz="3000" dirty="0">
              <a:solidFill>
                <a:srgbClr val="000000"/>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809606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DABE1-05FB-49F3-B3EB-D51DD93BF010}"/>
              </a:ext>
            </a:extLst>
          </p:cNvPr>
          <p:cNvSpPr>
            <a:spLocks noGrp="1"/>
          </p:cNvSpPr>
          <p:nvPr>
            <p:ph type="title"/>
          </p:nvPr>
        </p:nvSpPr>
        <p:spPr/>
        <p:txBody>
          <a:bodyPr>
            <a:normAutofit/>
          </a:bodyPr>
          <a:lstStyle/>
          <a:p>
            <a:r>
              <a:rPr lang="en-US" sz="3200" dirty="0"/>
              <a:t>Our agenda for today</a:t>
            </a:r>
          </a:p>
        </p:txBody>
      </p:sp>
      <p:sp>
        <p:nvSpPr>
          <p:cNvPr id="3" name="Content Placeholder 2">
            <a:extLst>
              <a:ext uri="{FF2B5EF4-FFF2-40B4-BE49-F238E27FC236}">
                <a16:creationId xmlns:a16="http://schemas.microsoft.com/office/drawing/2014/main" id="{4C42A869-FFC2-41C1-96CC-C47A59E20A5A}"/>
              </a:ext>
            </a:extLst>
          </p:cNvPr>
          <p:cNvSpPr>
            <a:spLocks noGrp="1"/>
          </p:cNvSpPr>
          <p:nvPr>
            <p:ph idx="1"/>
          </p:nvPr>
        </p:nvSpPr>
        <p:spPr>
          <a:xfrm>
            <a:off x="391523" y="1122363"/>
            <a:ext cx="10118634" cy="4884737"/>
          </a:xfrm>
        </p:spPr>
        <p:txBody>
          <a:bodyPr>
            <a:normAutofit/>
          </a:bodyPr>
          <a:lstStyle/>
          <a:p>
            <a:pPr>
              <a:spcAft>
                <a:spcPts val="1200"/>
              </a:spcAft>
              <a:buClr>
                <a:srgbClr val="005895"/>
              </a:buClr>
            </a:pPr>
            <a:r>
              <a:rPr lang="en-US" dirty="0"/>
              <a:t>Overview of 2021 </a:t>
            </a:r>
            <a:r>
              <a:rPr lang="en-US" i="1" dirty="0"/>
              <a:t>Standards for Accreditation</a:t>
            </a:r>
          </a:p>
          <a:p>
            <a:pPr>
              <a:spcAft>
                <a:spcPts val="1200"/>
              </a:spcAft>
              <a:buClr>
                <a:srgbClr val="005895"/>
              </a:buClr>
            </a:pPr>
            <a:r>
              <a:rPr lang="en-US" dirty="0"/>
              <a:t>Some special emphases and opportunities</a:t>
            </a:r>
          </a:p>
          <a:p>
            <a:pPr>
              <a:spcAft>
                <a:spcPts val="1200"/>
              </a:spcAft>
              <a:buClr>
                <a:srgbClr val="005895"/>
              </a:buClr>
            </a:pPr>
            <a:r>
              <a:rPr lang="en-US" dirty="0"/>
              <a:t>Time for your questions and insights</a:t>
            </a:r>
          </a:p>
        </p:txBody>
      </p:sp>
      <p:sp>
        <p:nvSpPr>
          <p:cNvPr id="4" name="Slide Number Placeholder 3">
            <a:extLst>
              <a:ext uri="{FF2B5EF4-FFF2-40B4-BE49-F238E27FC236}">
                <a16:creationId xmlns:a16="http://schemas.microsoft.com/office/drawing/2014/main" id="{1C4EA544-AD66-4CC1-B18B-506CB5EFFCAA}"/>
              </a:ext>
            </a:extLst>
          </p:cNvPr>
          <p:cNvSpPr>
            <a:spLocks noGrp="1"/>
          </p:cNvSpPr>
          <p:nvPr>
            <p:ph type="sldNum" sz="quarter" idx="12"/>
          </p:nvPr>
        </p:nvSpPr>
        <p:spPr/>
        <p:txBody>
          <a:bodyPr/>
          <a:lstStyle/>
          <a:p>
            <a:fld id="{70C5FF30-07EE-5847-AAA9-A367C1F45818}" type="slidenum">
              <a:rPr lang="en-US" smtClean="0"/>
              <a:pPr/>
              <a:t>2</a:t>
            </a:fld>
            <a:endParaRPr lang="en-US" dirty="0"/>
          </a:p>
        </p:txBody>
      </p:sp>
    </p:spTree>
    <p:extLst>
      <p:ext uri="{BB962C8B-B14F-4D97-AF65-F5344CB8AC3E}">
        <p14:creationId xmlns:p14="http://schemas.microsoft.com/office/powerpoint/2010/main" val="4283888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DABE1-05FB-49F3-B3EB-D51DD93BF010}"/>
              </a:ext>
            </a:extLst>
          </p:cNvPr>
          <p:cNvSpPr>
            <a:spLocks noGrp="1"/>
          </p:cNvSpPr>
          <p:nvPr>
            <p:ph type="title"/>
          </p:nvPr>
        </p:nvSpPr>
        <p:spPr/>
        <p:txBody>
          <a:bodyPr>
            <a:normAutofit/>
          </a:bodyPr>
          <a:lstStyle/>
          <a:p>
            <a:r>
              <a:rPr lang="en-US" sz="3200" dirty="0"/>
              <a:t>Chat Box Question</a:t>
            </a:r>
          </a:p>
        </p:txBody>
      </p:sp>
      <p:sp>
        <p:nvSpPr>
          <p:cNvPr id="3" name="Content Placeholder 2">
            <a:extLst>
              <a:ext uri="{FF2B5EF4-FFF2-40B4-BE49-F238E27FC236}">
                <a16:creationId xmlns:a16="http://schemas.microsoft.com/office/drawing/2014/main" id="{4C42A869-FFC2-41C1-96CC-C47A59E20A5A}"/>
              </a:ext>
            </a:extLst>
          </p:cNvPr>
          <p:cNvSpPr>
            <a:spLocks noGrp="1"/>
          </p:cNvSpPr>
          <p:nvPr>
            <p:ph idx="1"/>
          </p:nvPr>
        </p:nvSpPr>
        <p:spPr>
          <a:xfrm>
            <a:off x="391524" y="1122363"/>
            <a:ext cx="8892326" cy="4884737"/>
          </a:xfrm>
        </p:spPr>
        <p:txBody>
          <a:bodyPr>
            <a:noAutofit/>
          </a:bodyPr>
          <a:lstStyle/>
          <a:p>
            <a:pPr marL="0" indent="0">
              <a:buClr>
                <a:srgbClr val="005895"/>
              </a:buClr>
              <a:buNone/>
            </a:pPr>
            <a:r>
              <a:rPr lang="en-US" dirty="0"/>
              <a:t>Have you searched your institution’s website for graduation rates or student learning outcomes?</a:t>
            </a:r>
          </a:p>
          <a:p>
            <a:pPr marL="0" indent="0">
              <a:buClr>
                <a:srgbClr val="005895"/>
              </a:buClr>
              <a:buNone/>
            </a:pPr>
            <a:endParaRPr lang="en-US" dirty="0"/>
          </a:p>
          <a:p>
            <a:pPr marL="0" indent="0">
              <a:buClr>
                <a:srgbClr val="005895"/>
              </a:buClr>
              <a:buNone/>
            </a:pPr>
            <a:r>
              <a:rPr lang="en-US" dirty="0"/>
              <a:t>What did you find?							       </a:t>
            </a:r>
            <a:endParaRPr lang="en-US" sz="1800" dirty="0"/>
          </a:p>
          <a:p>
            <a:pPr marL="0" indent="0">
              <a:buClr>
                <a:srgbClr val="005895"/>
              </a:buClr>
              <a:buNone/>
            </a:pPr>
            <a:endParaRPr lang="en-US" sz="1800" dirty="0"/>
          </a:p>
        </p:txBody>
      </p:sp>
      <p:sp>
        <p:nvSpPr>
          <p:cNvPr id="4" name="Slide Number Placeholder 3">
            <a:extLst>
              <a:ext uri="{FF2B5EF4-FFF2-40B4-BE49-F238E27FC236}">
                <a16:creationId xmlns:a16="http://schemas.microsoft.com/office/drawing/2014/main" id="{1C4EA544-AD66-4CC1-B18B-506CB5EFFCAA}"/>
              </a:ext>
            </a:extLst>
          </p:cNvPr>
          <p:cNvSpPr>
            <a:spLocks noGrp="1"/>
          </p:cNvSpPr>
          <p:nvPr>
            <p:ph type="sldNum" sz="quarter" idx="12"/>
          </p:nvPr>
        </p:nvSpPr>
        <p:spPr/>
        <p:txBody>
          <a:bodyPr/>
          <a:lstStyle/>
          <a:p>
            <a:fld id="{70C5FF30-07EE-5847-AAA9-A367C1F45818}" type="slidenum">
              <a:rPr lang="en-US" smtClean="0"/>
              <a:pPr/>
              <a:t>20</a:t>
            </a:fld>
            <a:endParaRPr lang="en-US" dirty="0"/>
          </a:p>
        </p:txBody>
      </p:sp>
    </p:spTree>
    <p:extLst>
      <p:ext uri="{BB962C8B-B14F-4D97-AF65-F5344CB8AC3E}">
        <p14:creationId xmlns:p14="http://schemas.microsoft.com/office/powerpoint/2010/main" val="32137619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E5ADC-A930-4CFD-9A39-E3CDCEC15EA3}"/>
              </a:ext>
            </a:extLst>
          </p:cNvPr>
          <p:cNvSpPr>
            <a:spLocks noGrp="1"/>
          </p:cNvSpPr>
          <p:nvPr>
            <p:ph type="title"/>
          </p:nvPr>
        </p:nvSpPr>
        <p:spPr/>
        <p:txBody>
          <a:bodyPr>
            <a:normAutofit/>
          </a:bodyPr>
          <a:lstStyle/>
          <a:p>
            <a:r>
              <a:rPr lang="en-US" sz="3200" dirty="0"/>
              <a:t>Student Achievement &amp; Success Forms</a:t>
            </a:r>
          </a:p>
        </p:txBody>
      </p:sp>
      <p:sp>
        <p:nvSpPr>
          <p:cNvPr id="4" name="Slide Number Placeholder 3">
            <a:extLst>
              <a:ext uri="{FF2B5EF4-FFF2-40B4-BE49-F238E27FC236}">
                <a16:creationId xmlns:a16="http://schemas.microsoft.com/office/drawing/2014/main" id="{4DF776C1-5F00-4E46-8495-DBFC76EB9BF6}"/>
              </a:ext>
            </a:extLst>
          </p:cNvPr>
          <p:cNvSpPr>
            <a:spLocks noGrp="1"/>
          </p:cNvSpPr>
          <p:nvPr>
            <p:ph type="sldNum" sz="quarter" idx="12"/>
          </p:nvPr>
        </p:nvSpPr>
        <p:spPr/>
        <p:txBody>
          <a:bodyPr/>
          <a:lstStyle/>
          <a:p>
            <a:fld id="{70C5FF30-07EE-5847-AAA9-A367C1F45818}" type="slidenum">
              <a:rPr lang="en-US" smtClean="0"/>
              <a:pPr/>
              <a:t>21</a:t>
            </a:fld>
            <a:endParaRPr lang="en-US" dirty="0"/>
          </a:p>
        </p:txBody>
      </p:sp>
      <p:sp>
        <p:nvSpPr>
          <p:cNvPr id="5" name="Text Box 6">
            <a:extLst>
              <a:ext uri="{FF2B5EF4-FFF2-40B4-BE49-F238E27FC236}">
                <a16:creationId xmlns:a16="http://schemas.microsoft.com/office/drawing/2014/main" id="{008D3198-A2B5-4728-85D3-E697821E9909}"/>
              </a:ext>
            </a:extLst>
          </p:cNvPr>
          <p:cNvSpPr txBox="1">
            <a:spLocks noChangeArrowheads="1"/>
          </p:cNvSpPr>
          <p:nvPr/>
        </p:nvSpPr>
        <p:spPr bwMode="auto">
          <a:xfrm>
            <a:off x="391780" y="3255259"/>
            <a:ext cx="9475859" cy="1892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Rounded MT Bold" pitchFamily="34" charset="0"/>
              </a:defRPr>
            </a:lvl1pPr>
            <a:lvl2pPr marL="742950" indent="-285750" eaLnBrk="0" hangingPunct="0">
              <a:spcBef>
                <a:spcPct val="20000"/>
              </a:spcBef>
              <a:buChar char="–"/>
              <a:defRPr sz="2800">
                <a:solidFill>
                  <a:schemeClr val="tx1"/>
                </a:solidFill>
                <a:latin typeface="Arial Rounded MT Bold" pitchFamily="34" charset="0"/>
              </a:defRPr>
            </a:lvl2pPr>
            <a:lvl3pPr marL="1143000" indent="-228600" eaLnBrk="0" hangingPunct="0">
              <a:spcBef>
                <a:spcPct val="20000"/>
              </a:spcBef>
              <a:buChar char="•"/>
              <a:defRPr sz="2400">
                <a:solidFill>
                  <a:schemeClr val="tx1"/>
                </a:solidFill>
                <a:latin typeface="Arial Rounded MT Bold" pitchFamily="34" charset="0"/>
              </a:defRPr>
            </a:lvl3pPr>
            <a:lvl4pPr marL="1600200" indent="-228600" eaLnBrk="0" hangingPunct="0">
              <a:spcBef>
                <a:spcPct val="20000"/>
              </a:spcBef>
              <a:buChar char="–"/>
              <a:defRPr sz="2000">
                <a:solidFill>
                  <a:schemeClr val="tx1"/>
                </a:solidFill>
                <a:latin typeface="Arial Rounded MT Bold" pitchFamily="34" charset="0"/>
              </a:defRPr>
            </a:lvl4pPr>
            <a:lvl5pPr marL="2057400" indent="-228600" eaLnBrk="0" hangingPunct="0">
              <a:spcBef>
                <a:spcPct val="20000"/>
              </a:spcBef>
              <a:buChar char="»"/>
              <a:defRPr sz="2000">
                <a:solidFill>
                  <a:schemeClr val="tx1"/>
                </a:solidFill>
                <a:latin typeface="Arial Rounded MT Bold" pitchFamily="34" charset="0"/>
              </a:defRPr>
            </a:lvl5pPr>
            <a:lvl6pPr marL="2514600" indent="-228600" eaLnBrk="0" fontAlgn="base" hangingPunct="0">
              <a:spcBef>
                <a:spcPct val="20000"/>
              </a:spcBef>
              <a:spcAft>
                <a:spcPct val="0"/>
              </a:spcAft>
              <a:buChar char="»"/>
              <a:defRPr sz="2000">
                <a:solidFill>
                  <a:schemeClr val="tx1"/>
                </a:solidFill>
                <a:latin typeface="Arial Rounded MT Bold" pitchFamily="34" charset="0"/>
              </a:defRPr>
            </a:lvl6pPr>
            <a:lvl7pPr marL="2971800" indent="-228600" eaLnBrk="0" fontAlgn="base" hangingPunct="0">
              <a:spcBef>
                <a:spcPct val="20000"/>
              </a:spcBef>
              <a:spcAft>
                <a:spcPct val="0"/>
              </a:spcAft>
              <a:buChar char="»"/>
              <a:defRPr sz="2000">
                <a:solidFill>
                  <a:schemeClr val="tx1"/>
                </a:solidFill>
                <a:latin typeface="Arial Rounded MT Bold" pitchFamily="34" charset="0"/>
              </a:defRPr>
            </a:lvl7pPr>
            <a:lvl8pPr marL="3429000" indent="-228600" eaLnBrk="0" fontAlgn="base" hangingPunct="0">
              <a:spcBef>
                <a:spcPct val="20000"/>
              </a:spcBef>
              <a:spcAft>
                <a:spcPct val="0"/>
              </a:spcAft>
              <a:buChar char="»"/>
              <a:defRPr sz="2000">
                <a:solidFill>
                  <a:schemeClr val="tx1"/>
                </a:solidFill>
                <a:latin typeface="Arial Rounded MT Bold" pitchFamily="34" charset="0"/>
              </a:defRPr>
            </a:lvl8pPr>
            <a:lvl9pPr marL="3886200" indent="-228600" eaLnBrk="0" fontAlgn="base" hangingPunct="0">
              <a:spcBef>
                <a:spcPct val="20000"/>
              </a:spcBef>
              <a:spcAft>
                <a:spcPct val="0"/>
              </a:spcAft>
              <a:buChar char="»"/>
              <a:defRPr sz="2000">
                <a:solidFill>
                  <a:schemeClr val="tx1"/>
                </a:solidFill>
                <a:latin typeface="Arial Rounded MT Bold" pitchFamily="34" charset="0"/>
              </a:defRPr>
            </a:lvl9pPr>
          </a:lstStyle>
          <a:p>
            <a:pPr algn="ctr" eaLnBrk="1" hangingPunct="1">
              <a:spcBef>
                <a:spcPct val="50000"/>
              </a:spcBef>
              <a:spcAft>
                <a:spcPts val="600"/>
              </a:spcAft>
              <a:buClr>
                <a:schemeClr val="accent1"/>
              </a:buClr>
              <a:buFont typeface="Wingdings" pitchFamily="2" charset="2"/>
              <a:buNone/>
            </a:pPr>
            <a:r>
              <a:rPr lang="en-US" altLang="en-US" sz="2800" dirty="0">
                <a:solidFill>
                  <a:srgbClr val="005895"/>
                </a:solidFill>
                <a:latin typeface="Helvetica" panose="020B0604020202020204" pitchFamily="34" charset="0"/>
                <a:cs typeface="Helvetica" panose="020B0604020202020204" pitchFamily="34" charset="0"/>
              </a:rPr>
              <a:t>Data First Forms for Standard 8</a:t>
            </a:r>
          </a:p>
          <a:p>
            <a:pPr algn="ctr" eaLnBrk="1" hangingPunct="1">
              <a:spcBef>
                <a:spcPts val="0"/>
              </a:spcBef>
              <a:buClr>
                <a:schemeClr val="accent1"/>
              </a:buClr>
              <a:buFont typeface="Wingdings" pitchFamily="2" charset="2"/>
              <a:buNone/>
            </a:pPr>
            <a:r>
              <a:rPr lang="en-US" altLang="en-US" sz="2800" dirty="0">
                <a:latin typeface="Helvetica" panose="020B0604020202020204" pitchFamily="34" charset="0"/>
                <a:cs typeface="Helvetica" panose="020B0604020202020204" pitchFamily="34" charset="0"/>
              </a:rPr>
              <a:t>Report data on retention rates, graduation rates, and other measures of student success appropriate to the institution’s mission.   </a:t>
            </a:r>
          </a:p>
        </p:txBody>
      </p:sp>
      <p:sp>
        <p:nvSpPr>
          <p:cNvPr id="7" name="Text Box 11">
            <a:extLst>
              <a:ext uri="{FF2B5EF4-FFF2-40B4-BE49-F238E27FC236}">
                <a16:creationId xmlns:a16="http://schemas.microsoft.com/office/drawing/2014/main" id="{CC02FC38-CE02-4F15-A90F-575D743F4D14}"/>
              </a:ext>
            </a:extLst>
          </p:cNvPr>
          <p:cNvSpPr txBox="1">
            <a:spLocks noChangeArrowheads="1"/>
          </p:cNvSpPr>
          <p:nvPr/>
        </p:nvSpPr>
        <p:spPr bwMode="auto">
          <a:xfrm>
            <a:off x="313534" y="5550840"/>
            <a:ext cx="926226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tabLst>
                <a:tab pos="1201738" algn="l"/>
              </a:tabLst>
              <a:defRPr sz="3200">
                <a:solidFill>
                  <a:schemeClr val="tx1"/>
                </a:solidFill>
                <a:latin typeface="Arial Rounded MT Bold" pitchFamily="34" charset="0"/>
              </a:defRPr>
            </a:lvl1pPr>
            <a:lvl2pPr marL="742950" indent="-285750" eaLnBrk="0" hangingPunct="0">
              <a:spcBef>
                <a:spcPct val="20000"/>
              </a:spcBef>
              <a:buChar char="–"/>
              <a:tabLst>
                <a:tab pos="1201738" algn="l"/>
              </a:tabLst>
              <a:defRPr sz="2800">
                <a:solidFill>
                  <a:schemeClr val="tx1"/>
                </a:solidFill>
                <a:latin typeface="Arial Rounded MT Bold" pitchFamily="34" charset="0"/>
              </a:defRPr>
            </a:lvl2pPr>
            <a:lvl3pPr marL="1143000" indent="-228600" eaLnBrk="0" hangingPunct="0">
              <a:spcBef>
                <a:spcPct val="20000"/>
              </a:spcBef>
              <a:buChar char="•"/>
              <a:tabLst>
                <a:tab pos="1201738" algn="l"/>
              </a:tabLst>
              <a:defRPr sz="2400">
                <a:solidFill>
                  <a:schemeClr val="tx1"/>
                </a:solidFill>
                <a:latin typeface="Arial Rounded MT Bold" pitchFamily="34" charset="0"/>
              </a:defRPr>
            </a:lvl3pPr>
            <a:lvl4pPr marL="1600200" indent="-228600" eaLnBrk="0" hangingPunct="0">
              <a:spcBef>
                <a:spcPct val="20000"/>
              </a:spcBef>
              <a:buChar char="–"/>
              <a:tabLst>
                <a:tab pos="1201738" algn="l"/>
              </a:tabLst>
              <a:defRPr sz="2000">
                <a:solidFill>
                  <a:schemeClr val="tx1"/>
                </a:solidFill>
                <a:latin typeface="Arial Rounded MT Bold" pitchFamily="34" charset="0"/>
              </a:defRPr>
            </a:lvl4pPr>
            <a:lvl5pPr marL="2057400" indent="-228600" eaLnBrk="0" hangingPunct="0">
              <a:spcBef>
                <a:spcPct val="20000"/>
              </a:spcBef>
              <a:buChar char="»"/>
              <a:tabLst>
                <a:tab pos="1201738" algn="l"/>
              </a:tabLst>
              <a:defRPr sz="2000">
                <a:solidFill>
                  <a:schemeClr val="tx1"/>
                </a:solidFill>
                <a:latin typeface="Arial Rounded MT Bold" pitchFamily="34" charset="0"/>
              </a:defRPr>
            </a:lvl5pPr>
            <a:lvl6pPr marL="2514600" indent="-228600" eaLnBrk="0" fontAlgn="base" hangingPunct="0">
              <a:spcBef>
                <a:spcPct val="20000"/>
              </a:spcBef>
              <a:spcAft>
                <a:spcPct val="0"/>
              </a:spcAft>
              <a:buChar char="»"/>
              <a:tabLst>
                <a:tab pos="1201738" algn="l"/>
              </a:tabLst>
              <a:defRPr sz="2000">
                <a:solidFill>
                  <a:schemeClr val="tx1"/>
                </a:solidFill>
                <a:latin typeface="Arial Rounded MT Bold" pitchFamily="34" charset="0"/>
              </a:defRPr>
            </a:lvl6pPr>
            <a:lvl7pPr marL="2971800" indent="-228600" eaLnBrk="0" fontAlgn="base" hangingPunct="0">
              <a:spcBef>
                <a:spcPct val="20000"/>
              </a:spcBef>
              <a:spcAft>
                <a:spcPct val="0"/>
              </a:spcAft>
              <a:buChar char="»"/>
              <a:tabLst>
                <a:tab pos="1201738" algn="l"/>
              </a:tabLst>
              <a:defRPr sz="2000">
                <a:solidFill>
                  <a:schemeClr val="tx1"/>
                </a:solidFill>
                <a:latin typeface="Arial Rounded MT Bold" pitchFamily="34" charset="0"/>
              </a:defRPr>
            </a:lvl7pPr>
            <a:lvl8pPr marL="3429000" indent="-228600" eaLnBrk="0" fontAlgn="base" hangingPunct="0">
              <a:spcBef>
                <a:spcPct val="20000"/>
              </a:spcBef>
              <a:spcAft>
                <a:spcPct val="0"/>
              </a:spcAft>
              <a:buChar char="»"/>
              <a:tabLst>
                <a:tab pos="1201738" algn="l"/>
              </a:tabLst>
              <a:defRPr sz="2000">
                <a:solidFill>
                  <a:schemeClr val="tx1"/>
                </a:solidFill>
                <a:latin typeface="Arial Rounded MT Bold" pitchFamily="34" charset="0"/>
              </a:defRPr>
            </a:lvl8pPr>
            <a:lvl9pPr marL="3886200" indent="-228600" eaLnBrk="0" fontAlgn="base" hangingPunct="0">
              <a:spcBef>
                <a:spcPct val="20000"/>
              </a:spcBef>
              <a:spcAft>
                <a:spcPct val="0"/>
              </a:spcAft>
              <a:buChar char="»"/>
              <a:tabLst>
                <a:tab pos="1201738" algn="l"/>
              </a:tabLst>
              <a:defRPr sz="2000">
                <a:solidFill>
                  <a:schemeClr val="tx1"/>
                </a:solidFill>
                <a:latin typeface="Arial Rounded MT Bold" pitchFamily="34" charset="0"/>
              </a:defRPr>
            </a:lvl9pPr>
          </a:lstStyle>
          <a:p>
            <a:pPr eaLnBrk="1" hangingPunct="1">
              <a:spcBef>
                <a:spcPct val="40000"/>
              </a:spcBef>
              <a:buClr>
                <a:schemeClr val="accent1"/>
              </a:buClr>
              <a:buFont typeface="Wingdings" pitchFamily="2" charset="2"/>
              <a:buNone/>
            </a:pPr>
            <a:r>
              <a:rPr lang="en-US" altLang="en-US" sz="2400" dirty="0">
                <a:solidFill>
                  <a:srgbClr val="005895"/>
                </a:solidFill>
                <a:latin typeface="Helvetica" panose="020B0604020202020204" pitchFamily="34" charset="0"/>
                <a:cs typeface="Helvetica" panose="020B0604020202020204" pitchFamily="34" charset="0"/>
              </a:rPr>
              <a:t>Forms were revised in 2020 and are available on the Commission website.</a:t>
            </a:r>
          </a:p>
        </p:txBody>
      </p:sp>
      <p:sp>
        <p:nvSpPr>
          <p:cNvPr id="8" name="Text Box 5">
            <a:extLst>
              <a:ext uri="{FF2B5EF4-FFF2-40B4-BE49-F238E27FC236}">
                <a16:creationId xmlns:a16="http://schemas.microsoft.com/office/drawing/2014/main" id="{87ECF2FB-5F11-427B-B875-76291260CEBD}"/>
              </a:ext>
            </a:extLst>
          </p:cNvPr>
          <p:cNvSpPr txBox="1">
            <a:spLocks noChangeArrowheads="1"/>
          </p:cNvSpPr>
          <p:nvPr/>
        </p:nvSpPr>
        <p:spPr bwMode="auto">
          <a:xfrm>
            <a:off x="-1" y="1314694"/>
            <a:ext cx="10259423" cy="2108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Rounded MT Bold" pitchFamily="34" charset="0"/>
              </a:defRPr>
            </a:lvl1pPr>
            <a:lvl2pPr marL="742950" indent="-285750" eaLnBrk="0" hangingPunct="0">
              <a:spcBef>
                <a:spcPct val="20000"/>
              </a:spcBef>
              <a:buChar char="–"/>
              <a:defRPr sz="2800">
                <a:solidFill>
                  <a:schemeClr val="tx1"/>
                </a:solidFill>
                <a:latin typeface="Arial Rounded MT Bold" pitchFamily="34" charset="0"/>
              </a:defRPr>
            </a:lvl2pPr>
            <a:lvl3pPr marL="1143000" indent="-228600" eaLnBrk="0" hangingPunct="0">
              <a:spcBef>
                <a:spcPct val="20000"/>
              </a:spcBef>
              <a:buChar char="•"/>
              <a:defRPr sz="2400">
                <a:solidFill>
                  <a:schemeClr val="tx1"/>
                </a:solidFill>
                <a:latin typeface="Arial Rounded MT Bold" pitchFamily="34" charset="0"/>
              </a:defRPr>
            </a:lvl3pPr>
            <a:lvl4pPr marL="1600200" indent="-228600" eaLnBrk="0" hangingPunct="0">
              <a:spcBef>
                <a:spcPct val="20000"/>
              </a:spcBef>
              <a:buChar char="–"/>
              <a:defRPr sz="2000">
                <a:solidFill>
                  <a:schemeClr val="tx1"/>
                </a:solidFill>
                <a:latin typeface="Arial Rounded MT Bold" pitchFamily="34" charset="0"/>
              </a:defRPr>
            </a:lvl4pPr>
            <a:lvl5pPr marL="2057400" indent="-228600" eaLnBrk="0" hangingPunct="0">
              <a:spcBef>
                <a:spcPct val="20000"/>
              </a:spcBef>
              <a:buChar char="»"/>
              <a:defRPr sz="2000">
                <a:solidFill>
                  <a:schemeClr val="tx1"/>
                </a:solidFill>
                <a:latin typeface="Arial Rounded MT Bold" pitchFamily="34" charset="0"/>
              </a:defRPr>
            </a:lvl5pPr>
            <a:lvl6pPr marL="2514600" indent="-228600" eaLnBrk="0" fontAlgn="base" hangingPunct="0">
              <a:spcBef>
                <a:spcPct val="20000"/>
              </a:spcBef>
              <a:spcAft>
                <a:spcPct val="0"/>
              </a:spcAft>
              <a:buChar char="»"/>
              <a:defRPr sz="2000">
                <a:solidFill>
                  <a:schemeClr val="tx1"/>
                </a:solidFill>
                <a:latin typeface="Arial Rounded MT Bold" pitchFamily="34" charset="0"/>
              </a:defRPr>
            </a:lvl6pPr>
            <a:lvl7pPr marL="2971800" indent="-228600" eaLnBrk="0" fontAlgn="base" hangingPunct="0">
              <a:spcBef>
                <a:spcPct val="20000"/>
              </a:spcBef>
              <a:spcAft>
                <a:spcPct val="0"/>
              </a:spcAft>
              <a:buChar char="»"/>
              <a:defRPr sz="2000">
                <a:solidFill>
                  <a:schemeClr val="tx1"/>
                </a:solidFill>
                <a:latin typeface="Arial Rounded MT Bold" pitchFamily="34" charset="0"/>
              </a:defRPr>
            </a:lvl7pPr>
            <a:lvl8pPr marL="3429000" indent="-228600" eaLnBrk="0" fontAlgn="base" hangingPunct="0">
              <a:spcBef>
                <a:spcPct val="20000"/>
              </a:spcBef>
              <a:spcAft>
                <a:spcPct val="0"/>
              </a:spcAft>
              <a:buChar char="»"/>
              <a:defRPr sz="2000">
                <a:solidFill>
                  <a:schemeClr val="tx1"/>
                </a:solidFill>
                <a:latin typeface="Arial Rounded MT Bold" pitchFamily="34" charset="0"/>
              </a:defRPr>
            </a:lvl8pPr>
            <a:lvl9pPr marL="3886200" indent="-228600" eaLnBrk="0" fontAlgn="base" hangingPunct="0">
              <a:spcBef>
                <a:spcPct val="20000"/>
              </a:spcBef>
              <a:spcAft>
                <a:spcPct val="0"/>
              </a:spcAft>
              <a:buChar char="»"/>
              <a:defRPr sz="2000">
                <a:solidFill>
                  <a:schemeClr val="tx1"/>
                </a:solidFill>
                <a:latin typeface="Arial Rounded MT Bold" pitchFamily="34" charset="0"/>
              </a:defRPr>
            </a:lvl9pPr>
          </a:lstStyle>
          <a:p>
            <a:pPr algn="ctr" eaLnBrk="1" hangingPunct="1">
              <a:spcBef>
                <a:spcPct val="50000"/>
              </a:spcBef>
              <a:spcAft>
                <a:spcPts val="600"/>
              </a:spcAft>
              <a:buClr>
                <a:schemeClr val="accent1"/>
              </a:buClr>
              <a:buFont typeface="Wingdings" pitchFamily="2" charset="2"/>
              <a:buNone/>
            </a:pPr>
            <a:r>
              <a:rPr lang="en-US" altLang="en-US" sz="2800" dirty="0">
                <a:solidFill>
                  <a:srgbClr val="005895"/>
                </a:solidFill>
                <a:latin typeface="Helvetica" panose="020B0604020202020204" pitchFamily="34" charset="0"/>
                <a:cs typeface="Helvetica" panose="020B0604020202020204" pitchFamily="34" charset="0"/>
              </a:rPr>
              <a:t>Student Success:  Making Assessment More Explicit (E Series)</a:t>
            </a:r>
          </a:p>
          <a:p>
            <a:pPr algn="ctr" eaLnBrk="1" hangingPunct="1">
              <a:spcBef>
                <a:spcPts val="0"/>
              </a:spcBef>
              <a:buFontTx/>
              <a:buNone/>
            </a:pPr>
            <a:r>
              <a:rPr lang="en-US" altLang="en-US" sz="2800" dirty="0">
                <a:latin typeface="Helvetica" panose="020B0604020202020204" pitchFamily="34" charset="0"/>
                <a:cs typeface="Helvetica" panose="020B0604020202020204" pitchFamily="34" charset="0"/>
              </a:rPr>
              <a:t>Select and declare a basic approach to assessment and summarize the findings.</a:t>
            </a:r>
          </a:p>
          <a:p>
            <a:pPr algn="ctr" eaLnBrk="1" hangingPunct="1">
              <a:spcBef>
                <a:spcPct val="50000"/>
              </a:spcBef>
              <a:buFontTx/>
              <a:buNone/>
            </a:pPr>
            <a:endParaRPr lang="en-US" altLang="en-US" sz="28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0462263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t>E-Series: Making Assessment More Explicit</a:t>
            </a:r>
          </a:p>
        </p:txBody>
      </p:sp>
      <p:sp>
        <p:nvSpPr>
          <p:cNvPr id="4" name="Slide Number Placeholder 3"/>
          <p:cNvSpPr>
            <a:spLocks noGrp="1"/>
          </p:cNvSpPr>
          <p:nvPr>
            <p:ph type="sldNum" sz="quarter" idx="12"/>
          </p:nvPr>
        </p:nvSpPr>
        <p:spPr/>
        <p:txBody>
          <a:bodyPr/>
          <a:lstStyle/>
          <a:p>
            <a:fld id="{70C5FF30-07EE-5847-AAA9-A367C1F45818}" type="slidenum">
              <a:rPr lang="en-US" smtClean="0"/>
              <a:pPr/>
              <a:t>22</a:t>
            </a:fld>
            <a:endParaRPr lang="en-US" dirty="0"/>
          </a:p>
        </p:txBody>
      </p:sp>
      <p:sp>
        <p:nvSpPr>
          <p:cNvPr id="7" name="Shape 382">
            <a:extLst>
              <a:ext uri="{FF2B5EF4-FFF2-40B4-BE49-F238E27FC236}">
                <a16:creationId xmlns:a16="http://schemas.microsoft.com/office/drawing/2014/main" id="{DEA2EC8E-8630-43F1-BFEE-45AE0D2E651C}"/>
              </a:ext>
            </a:extLst>
          </p:cNvPr>
          <p:cNvSpPr/>
          <p:nvPr/>
        </p:nvSpPr>
        <p:spPr>
          <a:xfrm>
            <a:off x="685800" y="1752599"/>
            <a:ext cx="9135932" cy="2623795"/>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marL="857250" indent="-857250">
              <a:spcBef>
                <a:spcPts val="700"/>
              </a:spcBef>
              <a:spcAft>
                <a:spcPts val="600"/>
              </a:spcAft>
              <a:tabLst>
                <a:tab pos="850900" algn="l"/>
              </a:tabLst>
              <a:defRPr sz="2200">
                <a:solidFill>
                  <a:srgbClr val="800000"/>
                </a:solidFill>
                <a:latin typeface="Verdana"/>
                <a:ea typeface="Verdana"/>
                <a:cs typeface="Verdana"/>
                <a:sym typeface="Verdana"/>
              </a:defRPr>
            </a:pPr>
            <a:r>
              <a:rPr dirty="0">
                <a:solidFill>
                  <a:srgbClr val="005895"/>
                </a:solidFill>
                <a:latin typeface="Helvetica" panose="020B0604020202020204" pitchFamily="34" charset="0"/>
                <a:cs typeface="Helvetica" panose="020B0604020202020204" pitchFamily="34" charset="0"/>
              </a:rPr>
              <a:t>E.1	</a:t>
            </a:r>
            <a:r>
              <a:rPr dirty="0">
                <a:solidFill>
                  <a:srgbClr val="000000"/>
                </a:solidFill>
                <a:latin typeface="Helvetica" panose="020B0604020202020204" pitchFamily="34" charset="0"/>
                <a:cs typeface="Helvetica" panose="020B0604020202020204" pitchFamily="34" charset="0"/>
              </a:rPr>
              <a:t>Inventory of educational effectiveness indicators and specialized and program accreditation</a:t>
            </a:r>
            <a:endParaRPr sz="3000" dirty="0">
              <a:solidFill>
                <a:srgbClr val="000000"/>
              </a:solidFill>
              <a:latin typeface="Helvetica" panose="020B0604020202020204" pitchFamily="34" charset="0"/>
              <a:cs typeface="Helvetica" panose="020B0604020202020204" pitchFamily="34" charset="0"/>
            </a:endParaRPr>
          </a:p>
          <a:p>
            <a:pPr marL="857250" indent="-857250">
              <a:spcBef>
                <a:spcPts val="700"/>
              </a:spcBef>
              <a:spcAft>
                <a:spcPts val="600"/>
              </a:spcAft>
              <a:tabLst>
                <a:tab pos="850900" algn="l"/>
              </a:tabLst>
              <a:defRPr sz="2200">
                <a:solidFill>
                  <a:srgbClr val="800000"/>
                </a:solidFill>
                <a:latin typeface="Verdana"/>
                <a:ea typeface="Verdana"/>
                <a:cs typeface="Verdana"/>
                <a:sym typeface="Verdana"/>
              </a:defRPr>
            </a:pPr>
            <a:r>
              <a:rPr dirty="0">
                <a:solidFill>
                  <a:srgbClr val="005895"/>
                </a:solidFill>
                <a:latin typeface="Helvetica" panose="020B0604020202020204" pitchFamily="34" charset="0"/>
                <a:cs typeface="Helvetica" panose="020B0604020202020204" pitchFamily="34" charset="0"/>
              </a:rPr>
              <a:t>E.2.	</a:t>
            </a:r>
            <a:r>
              <a:rPr dirty="0">
                <a:solidFill>
                  <a:srgbClr val="000000"/>
                </a:solidFill>
                <a:latin typeface="Helvetica" panose="020B0604020202020204" pitchFamily="34" charset="0"/>
                <a:cs typeface="Helvetica" panose="020B0604020202020204" pitchFamily="34" charset="0"/>
              </a:rPr>
              <a:t>Voluntary System of Accountability plus program review</a:t>
            </a:r>
            <a:endParaRPr sz="3000" dirty="0">
              <a:solidFill>
                <a:srgbClr val="000000"/>
              </a:solidFill>
              <a:latin typeface="Helvetica" panose="020B0604020202020204" pitchFamily="34" charset="0"/>
              <a:cs typeface="Helvetica" panose="020B0604020202020204" pitchFamily="34" charset="0"/>
            </a:endParaRPr>
          </a:p>
          <a:p>
            <a:pPr marL="857250" indent="-857250">
              <a:spcBef>
                <a:spcPts val="700"/>
              </a:spcBef>
              <a:spcAft>
                <a:spcPts val="600"/>
              </a:spcAft>
              <a:tabLst>
                <a:tab pos="850900" algn="l"/>
              </a:tabLst>
              <a:defRPr sz="2200">
                <a:solidFill>
                  <a:srgbClr val="800000"/>
                </a:solidFill>
                <a:latin typeface="Verdana"/>
                <a:ea typeface="Verdana"/>
                <a:cs typeface="Verdana"/>
                <a:sym typeface="Verdana"/>
              </a:defRPr>
            </a:pPr>
            <a:r>
              <a:rPr dirty="0">
                <a:solidFill>
                  <a:srgbClr val="005895"/>
                </a:solidFill>
                <a:latin typeface="Helvetica" panose="020B0604020202020204" pitchFamily="34" charset="0"/>
                <a:cs typeface="Helvetica" panose="020B0604020202020204" pitchFamily="34" charset="0"/>
              </a:rPr>
              <a:t>E.3</a:t>
            </a:r>
            <a:r>
              <a:rPr dirty="0">
                <a:solidFill>
                  <a:srgbClr val="000000"/>
                </a:solidFill>
                <a:latin typeface="Helvetica" panose="020B0604020202020204" pitchFamily="34" charset="0"/>
                <a:cs typeface="Helvetica" panose="020B0604020202020204" pitchFamily="34" charset="0"/>
              </a:rPr>
              <a:t>	Institutional claims for student achievement with validating information</a:t>
            </a:r>
            <a:endParaRPr sz="3000" dirty="0">
              <a:solidFill>
                <a:srgbClr val="000000"/>
              </a:solidFill>
              <a:latin typeface="Helvetica" panose="020B0604020202020204" pitchFamily="34" charset="0"/>
              <a:cs typeface="Helvetica" panose="020B0604020202020204" pitchFamily="34" charset="0"/>
            </a:endParaRPr>
          </a:p>
          <a:p>
            <a:pPr marL="857250" indent="-857250">
              <a:spcBef>
                <a:spcPts val="700"/>
              </a:spcBef>
              <a:tabLst>
                <a:tab pos="850900" algn="l"/>
              </a:tabLst>
              <a:defRPr sz="2200">
                <a:solidFill>
                  <a:srgbClr val="800000"/>
                </a:solidFill>
                <a:latin typeface="Verdana"/>
                <a:ea typeface="Verdana"/>
                <a:cs typeface="Verdana"/>
                <a:sym typeface="Verdana"/>
              </a:defRPr>
            </a:pPr>
            <a:r>
              <a:rPr dirty="0">
                <a:solidFill>
                  <a:srgbClr val="005895"/>
                </a:solidFill>
                <a:latin typeface="Helvetica" panose="020B0604020202020204" pitchFamily="34" charset="0"/>
                <a:cs typeface="Helvetica" panose="020B0604020202020204" pitchFamily="34" charset="0"/>
              </a:rPr>
              <a:t>E.4</a:t>
            </a:r>
            <a:r>
              <a:rPr dirty="0">
                <a:solidFill>
                  <a:srgbClr val="000000"/>
                </a:solidFill>
                <a:latin typeface="Helvetica" panose="020B0604020202020204" pitchFamily="34" charset="0"/>
                <a:cs typeface="Helvetica" panose="020B0604020202020204" pitchFamily="34" charset="0"/>
              </a:rPr>
              <a:t>	Measures of student success: Comparison with peers</a:t>
            </a:r>
          </a:p>
        </p:txBody>
      </p:sp>
      <p:sp>
        <p:nvSpPr>
          <p:cNvPr id="8" name="Shape 383">
            <a:extLst>
              <a:ext uri="{FF2B5EF4-FFF2-40B4-BE49-F238E27FC236}">
                <a16:creationId xmlns:a16="http://schemas.microsoft.com/office/drawing/2014/main" id="{F1B4832E-8C2E-4805-B365-A4649B78EAB6}"/>
              </a:ext>
            </a:extLst>
          </p:cNvPr>
          <p:cNvSpPr/>
          <p:nvPr/>
        </p:nvSpPr>
        <p:spPr>
          <a:xfrm>
            <a:off x="419100" y="1143000"/>
            <a:ext cx="8458200" cy="430887"/>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spcBef>
                <a:spcPts val="1400"/>
              </a:spcBef>
              <a:defRPr b="1">
                <a:solidFill>
                  <a:srgbClr val="800000"/>
                </a:solidFill>
                <a:latin typeface="Verdana"/>
                <a:ea typeface="Verdana"/>
                <a:cs typeface="Verdana"/>
                <a:sym typeface="Verdana"/>
              </a:defRPr>
            </a:pPr>
            <a:r>
              <a:rPr lang="en-US" sz="2200" dirty="0">
                <a:solidFill>
                  <a:srgbClr val="005895"/>
                </a:solidFill>
                <a:latin typeface="Helvetica" panose="020B0604020202020204" pitchFamily="34" charset="0"/>
                <a:cs typeface="Helvetica" panose="020B0604020202020204" pitchFamily="34" charset="0"/>
              </a:rPr>
              <a:t>C</a:t>
            </a:r>
            <a:r>
              <a:rPr sz="2200" dirty="0">
                <a:solidFill>
                  <a:srgbClr val="005895"/>
                </a:solidFill>
                <a:latin typeface="Helvetica" panose="020B0604020202020204" pitchFamily="34" charset="0"/>
                <a:cs typeface="Helvetica" panose="020B0604020202020204" pitchFamily="34" charset="0"/>
              </a:rPr>
              <a:t>hoose one of the four options:</a:t>
            </a:r>
          </a:p>
        </p:txBody>
      </p:sp>
      <p:sp>
        <p:nvSpPr>
          <p:cNvPr id="9" name="Shape 384">
            <a:extLst>
              <a:ext uri="{FF2B5EF4-FFF2-40B4-BE49-F238E27FC236}">
                <a16:creationId xmlns:a16="http://schemas.microsoft.com/office/drawing/2014/main" id="{2AFA72F6-50C4-45EB-8794-29608322D217}"/>
              </a:ext>
            </a:extLst>
          </p:cNvPr>
          <p:cNvSpPr/>
          <p:nvPr/>
        </p:nvSpPr>
        <p:spPr>
          <a:xfrm>
            <a:off x="588168" y="5181600"/>
            <a:ext cx="7891464" cy="7694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spcBef>
                <a:spcPts val="1000"/>
              </a:spcBef>
              <a:defRPr sz="1800" b="1">
                <a:solidFill>
                  <a:srgbClr val="800000"/>
                </a:solidFill>
                <a:latin typeface="Verdana"/>
                <a:ea typeface="Verdana"/>
                <a:cs typeface="Verdana"/>
                <a:sym typeface="Verdana"/>
              </a:defRPr>
            </a:lvl1pPr>
          </a:lstStyle>
          <a:p>
            <a:pPr>
              <a:spcBef>
                <a:spcPts val="0"/>
              </a:spcBef>
            </a:pPr>
            <a:r>
              <a:rPr lang="en-US" sz="2200" b="0" dirty="0">
                <a:solidFill>
                  <a:srgbClr val="005895"/>
                </a:solidFill>
                <a:latin typeface="Helvetica" panose="020B0604020202020204" pitchFamily="34" charset="0"/>
                <a:cs typeface="Helvetica" panose="020B0604020202020204" pitchFamily="34" charset="0"/>
              </a:rPr>
              <a:t>You can </a:t>
            </a:r>
            <a:r>
              <a:rPr sz="2200" b="0" dirty="0">
                <a:solidFill>
                  <a:srgbClr val="005895"/>
                </a:solidFill>
                <a:latin typeface="Helvetica" panose="020B0604020202020204" pitchFamily="34" charset="0"/>
                <a:cs typeface="Helvetica" panose="020B0604020202020204" pitchFamily="34" charset="0"/>
              </a:rPr>
              <a:t>use a combination</a:t>
            </a:r>
            <a:r>
              <a:rPr lang="en-US" sz="2200" b="0" dirty="0">
                <a:solidFill>
                  <a:srgbClr val="005895"/>
                </a:solidFill>
                <a:latin typeface="Helvetica" panose="020B0604020202020204" pitchFamily="34" charset="0"/>
                <a:cs typeface="Helvetica" panose="020B0604020202020204" pitchFamily="34" charset="0"/>
              </a:rPr>
              <a:t> of forms</a:t>
            </a:r>
            <a:r>
              <a:rPr sz="2200" b="0" dirty="0">
                <a:solidFill>
                  <a:srgbClr val="005895"/>
                </a:solidFill>
                <a:latin typeface="Helvetica" panose="020B0604020202020204" pitchFamily="34" charset="0"/>
                <a:cs typeface="Helvetica" panose="020B0604020202020204" pitchFamily="34" charset="0"/>
              </a:rPr>
              <a:t> or design </a:t>
            </a:r>
            <a:r>
              <a:rPr lang="en-US" sz="2200" b="0" dirty="0">
                <a:solidFill>
                  <a:srgbClr val="005895"/>
                </a:solidFill>
                <a:latin typeface="Helvetica" panose="020B0604020202020204" pitchFamily="34" charset="0"/>
                <a:cs typeface="Helvetica" panose="020B0604020202020204" pitchFamily="34" charset="0"/>
              </a:rPr>
              <a:t>your</a:t>
            </a:r>
            <a:r>
              <a:rPr sz="2200" b="0" dirty="0">
                <a:solidFill>
                  <a:srgbClr val="005895"/>
                </a:solidFill>
                <a:latin typeface="Helvetica" panose="020B0604020202020204" pitchFamily="34" charset="0"/>
                <a:cs typeface="Helvetica" panose="020B0604020202020204" pitchFamily="34" charset="0"/>
              </a:rPr>
              <a:t> own in </a:t>
            </a:r>
            <a:endParaRPr lang="en-US" sz="2200" b="0" dirty="0">
              <a:solidFill>
                <a:srgbClr val="005895"/>
              </a:solidFill>
              <a:latin typeface="Helvetica" panose="020B0604020202020204" pitchFamily="34" charset="0"/>
              <a:cs typeface="Helvetica" panose="020B0604020202020204" pitchFamily="34" charset="0"/>
            </a:endParaRPr>
          </a:p>
          <a:p>
            <a:pPr>
              <a:spcBef>
                <a:spcPts val="0"/>
              </a:spcBef>
            </a:pPr>
            <a:r>
              <a:rPr sz="2200" b="0" dirty="0">
                <a:solidFill>
                  <a:srgbClr val="005895"/>
                </a:solidFill>
                <a:latin typeface="Helvetica" panose="020B0604020202020204" pitchFamily="34" charset="0"/>
                <a:cs typeface="Helvetica" panose="020B0604020202020204" pitchFamily="34" charset="0"/>
              </a:rPr>
              <a:t>consultation with Commission staff.</a:t>
            </a:r>
          </a:p>
        </p:txBody>
      </p:sp>
    </p:spTree>
    <p:extLst>
      <p:ext uri="{BB962C8B-B14F-4D97-AF65-F5344CB8AC3E}">
        <p14:creationId xmlns:p14="http://schemas.microsoft.com/office/powerpoint/2010/main" val="474961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Data First Forms for Standard 8</a:t>
            </a:r>
          </a:p>
        </p:txBody>
      </p:sp>
      <p:sp>
        <p:nvSpPr>
          <p:cNvPr id="4" name="Slide Number Placeholder 3"/>
          <p:cNvSpPr>
            <a:spLocks noGrp="1"/>
          </p:cNvSpPr>
          <p:nvPr>
            <p:ph type="sldNum" sz="quarter" idx="12"/>
          </p:nvPr>
        </p:nvSpPr>
        <p:spPr/>
        <p:txBody>
          <a:bodyPr/>
          <a:lstStyle/>
          <a:p>
            <a:fld id="{70C5FF30-07EE-5847-AAA9-A367C1F45818}" type="slidenum">
              <a:rPr lang="en-US" smtClean="0"/>
              <a:pPr/>
              <a:t>23</a:t>
            </a:fld>
            <a:endParaRPr lang="en-US" dirty="0"/>
          </a:p>
        </p:txBody>
      </p:sp>
      <p:sp>
        <p:nvSpPr>
          <p:cNvPr id="5" name="Rectangle 8">
            <a:extLst>
              <a:ext uri="{FF2B5EF4-FFF2-40B4-BE49-F238E27FC236}">
                <a16:creationId xmlns:a16="http://schemas.microsoft.com/office/drawing/2014/main" id="{3D85C133-496A-457A-8362-66E18E908756}"/>
              </a:ext>
            </a:extLst>
          </p:cNvPr>
          <p:cNvSpPr>
            <a:spLocks/>
          </p:cNvSpPr>
          <p:nvPr/>
        </p:nvSpPr>
        <p:spPr bwMode="auto">
          <a:xfrm>
            <a:off x="336048" y="1150165"/>
            <a:ext cx="9411625"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8755" bIns="0"/>
          <a:lstStyle>
            <a:lvl1pPr marL="19050" defTabSz="422275">
              <a:defRPr>
                <a:solidFill>
                  <a:schemeClr val="tx1"/>
                </a:solidFill>
                <a:latin typeface="Arial" pitchFamily="34" charset="0"/>
                <a:cs typeface="Arial" pitchFamily="34" charset="0"/>
              </a:defRPr>
            </a:lvl1pPr>
            <a:lvl2pPr marL="742950" indent="-285750" defTabSz="422275">
              <a:defRPr>
                <a:solidFill>
                  <a:schemeClr val="tx1"/>
                </a:solidFill>
                <a:latin typeface="Arial" pitchFamily="34" charset="0"/>
                <a:cs typeface="Arial" pitchFamily="34" charset="0"/>
              </a:defRPr>
            </a:lvl2pPr>
            <a:lvl3pPr marL="1143000" indent="-228600" defTabSz="422275">
              <a:defRPr>
                <a:solidFill>
                  <a:schemeClr val="tx1"/>
                </a:solidFill>
                <a:latin typeface="Arial" pitchFamily="34" charset="0"/>
                <a:cs typeface="Arial" pitchFamily="34" charset="0"/>
              </a:defRPr>
            </a:lvl3pPr>
            <a:lvl4pPr marL="1600200" indent="-228600" defTabSz="422275">
              <a:defRPr>
                <a:solidFill>
                  <a:schemeClr val="tx1"/>
                </a:solidFill>
                <a:latin typeface="Arial" pitchFamily="34" charset="0"/>
                <a:cs typeface="Arial" pitchFamily="34" charset="0"/>
              </a:defRPr>
            </a:lvl4pPr>
            <a:lvl5pPr marL="2057400" indent="-228600" defTabSz="422275">
              <a:defRPr>
                <a:solidFill>
                  <a:schemeClr val="tx1"/>
                </a:solidFill>
                <a:latin typeface="Arial" pitchFamily="34" charset="0"/>
                <a:cs typeface="Arial" pitchFamily="34" charset="0"/>
              </a:defRPr>
            </a:lvl5pPr>
            <a:lvl6pPr marL="2514600" indent="-228600" defTabSz="422275" fontAlgn="base">
              <a:spcBef>
                <a:spcPct val="0"/>
              </a:spcBef>
              <a:spcAft>
                <a:spcPct val="0"/>
              </a:spcAft>
              <a:defRPr>
                <a:solidFill>
                  <a:schemeClr val="tx1"/>
                </a:solidFill>
                <a:latin typeface="Arial" pitchFamily="34" charset="0"/>
                <a:cs typeface="Arial" pitchFamily="34" charset="0"/>
              </a:defRPr>
            </a:lvl6pPr>
            <a:lvl7pPr marL="2971800" indent="-228600" defTabSz="422275" fontAlgn="base">
              <a:spcBef>
                <a:spcPct val="0"/>
              </a:spcBef>
              <a:spcAft>
                <a:spcPct val="0"/>
              </a:spcAft>
              <a:defRPr>
                <a:solidFill>
                  <a:schemeClr val="tx1"/>
                </a:solidFill>
                <a:latin typeface="Arial" pitchFamily="34" charset="0"/>
                <a:cs typeface="Arial" pitchFamily="34" charset="0"/>
              </a:defRPr>
            </a:lvl7pPr>
            <a:lvl8pPr marL="3429000" indent="-228600" defTabSz="422275" fontAlgn="base">
              <a:spcBef>
                <a:spcPct val="0"/>
              </a:spcBef>
              <a:spcAft>
                <a:spcPct val="0"/>
              </a:spcAft>
              <a:defRPr>
                <a:solidFill>
                  <a:schemeClr val="tx1"/>
                </a:solidFill>
                <a:latin typeface="Arial" pitchFamily="34" charset="0"/>
                <a:cs typeface="Arial" pitchFamily="34" charset="0"/>
              </a:defRPr>
            </a:lvl8pPr>
            <a:lvl9pPr marL="3886200" indent="-228600" defTabSz="422275" fontAlgn="base">
              <a:spcBef>
                <a:spcPct val="0"/>
              </a:spcBef>
              <a:spcAft>
                <a:spcPct val="0"/>
              </a:spcAft>
              <a:defRPr>
                <a:solidFill>
                  <a:schemeClr val="tx1"/>
                </a:solidFill>
                <a:latin typeface="Arial" pitchFamily="34" charset="0"/>
                <a:cs typeface="Arial" pitchFamily="34" charset="0"/>
              </a:defRPr>
            </a:lvl9pPr>
          </a:lstStyle>
          <a:p>
            <a:pPr>
              <a:spcBef>
                <a:spcPts val="1500"/>
              </a:spcBef>
            </a:pPr>
            <a:r>
              <a:rPr lang="en-US" altLang="en-US" sz="2400" dirty="0">
                <a:solidFill>
                  <a:srgbClr val="005895"/>
                </a:solidFill>
                <a:latin typeface="Helvetica" panose="020B0604020202020204" pitchFamily="34" charset="0"/>
                <a:cs typeface="Helvetica" panose="020B0604020202020204" pitchFamily="34" charset="0"/>
                <a:sym typeface="Lucida Grande"/>
              </a:rPr>
              <a:t>Complete all that are appropriate for you:</a:t>
            </a:r>
          </a:p>
        </p:txBody>
      </p:sp>
      <p:sp>
        <p:nvSpPr>
          <p:cNvPr id="6" name="Text Box 7">
            <a:extLst>
              <a:ext uri="{FF2B5EF4-FFF2-40B4-BE49-F238E27FC236}">
                <a16:creationId xmlns:a16="http://schemas.microsoft.com/office/drawing/2014/main" id="{ABBDE2CF-3C46-4714-AFEF-3919F7F2366A}"/>
              </a:ext>
            </a:extLst>
          </p:cNvPr>
          <p:cNvSpPr txBox="1">
            <a:spLocks noChangeArrowheads="1"/>
          </p:cNvSpPr>
          <p:nvPr/>
        </p:nvSpPr>
        <p:spPr bwMode="auto">
          <a:xfrm>
            <a:off x="336048" y="1768661"/>
            <a:ext cx="9544552"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marL="857250" indent="-857250">
              <a:spcBef>
                <a:spcPct val="20000"/>
              </a:spcBef>
              <a:buClr>
                <a:schemeClr val="hlink"/>
              </a:buClr>
              <a:buSzPct val="70000"/>
              <a:buFont typeface="Wingdings" pitchFamily="2" charset="2"/>
              <a:buChar char="n"/>
              <a:tabLst>
                <a:tab pos="857250" algn="l"/>
              </a:tabLst>
              <a:defRPr sz="3200">
                <a:solidFill>
                  <a:schemeClr val="tx1"/>
                </a:solidFill>
                <a:latin typeface="Garamond" pitchFamily="18" charset="0"/>
                <a:ea typeface="ＭＳ Ｐゴシック" pitchFamily="34" charset="-128"/>
              </a:defRPr>
            </a:lvl1pPr>
            <a:lvl2pPr marL="37931725" indent="-37474525">
              <a:spcBef>
                <a:spcPct val="20000"/>
              </a:spcBef>
              <a:buClr>
                <a:schemeClr val="accent2"/>
              </a:buClr>
              <a:buSzPct val="70000"/>
              <a:buFont typeface="Wingdings" pitchFamily="2" charset="2"/>
              <a:buChar char="n"/>
              <a:tabLst>
                <a:tab pos="857250" algn="l"/>
              </a:tabLst>
              <a:defRPr sz="2800">
                <a:solidFill>
                  <a:schemeClr val="tx1"/>
                </a:solidFill>
                <a:latin typeface="Garamond" pitchFamily="18" charset="0"/>
                <a:ea typeface="ＭＳ Ｐゴシック" pitchFamily="34" charset="-128"/>
              </a:defRPr>
            </a:lvl2pPr>
            <a:lvl3pPr marL="1143000" indent="-228600">
              <a:spcBef>
                <a:spcPct val="20000"/>
              </a:spcBef>
              <a:buClr>
                <a:schemeClr val="tx2"/>
              </a:buClr>
              <a:buSzPct val="70000"/>
              <a:buFont typeface="Wingdings" pitchFamily="2" charset="2"/>
              <a:buChar char="n"/>
              <a:tabLst>
                <a:tab pos="857250" algn="l"/>
              </a:tabLst>
              <a:defRPr sz="2400">
                <a:solidFill>
                  <a:schemeClr val="tx1"/>
                </a:solidFill>
                <a:latin typeface="Garamond" pitchFamily="18" charset="0"/>
                <a:ea typeface="ＭＳ Ｐゴシック" pitchFamily="34" charset="-128"/>
              </a:defRPr>
            </a:lvl3pPr>
            <a:lvl4pPr marL="1600200" indent="-228600">
              <a:spcBef>
                <a:spcPct val="20000"/>
              </a:spcBef>
              <a:buClr>
                <a:schemeClr val="accent2"/>
              </a:buClr>
              <a:buSzPct val="70000"/>
              <a:buFont typeface="Wingdings" pitchFamily="2" charset="2"/>
              <a:buChar char="n"/>
              <a:tabLst>
                <a:tab pos="857250" algn="l"/>
              </a:tabLst>
              <a:defRPr sz="2000">
                <a:solidFill>
                  <a:schemeClr val="tx1"/>
                </a:solidFill>
                <a:latin typeface="Garamond" pitchFamily="18" charset="0"/>
                <a:ea typeface="ＭＳ Ｐゴシック" pitchFamily="34" charset="-128"/>
              </a:defRPr>
            </a:lvl4pPr>
            <a:lvl5pPr marL="2057400" indent="-228600">
              <a:spcBef>
                <a:spcPct val="20000"/>
              </a:spcBef>
              <a:buClr>
                <a:schemeClr val="hlink"/>
              </a:buClr>
              <a:buSzPct val="70000"/>
              <a:buFont typeface="Wingdings" pitchFamily="2" charset="2"/>
              <a:buChar char="n"/>
              <a:tabLst>
                <a:tab pos="857250" algn="l"/>
              </a:tabLst>
              <a:defRPr sz="2000">
                <a:solidFill>
                  <a:schemeClr val="tx1"/>
                </a:solidFill>
                <a:latin typeface="Garamond" pitchFamily="18" charset="0"/>
                <a:ea typeface="ＭＳ Ｐゴシック" pitchFamily="34" charset="-128"/>
              </a:defRPr>
            </a:lvl5pPr>
            <a:lvl6pPr marL="2514600" indent="-228600" eaLnBrk="0" fontAlgn="base" hangingPunct="0">
              <a:spcBef>
                <a:spcPct val="20000"/>
              </a:spcBef>
              <a:spcAft>
                <a:spcPct val="0"/>
              </a:spcAft>
              <a:buClr>
                <a:schemeClr val="hlink"/>
              </a:buClr>
              <a:buSzPct val="70000"/>
              <a:buFont typeface="Wingdings" pitchFamily="2" charset="2"/>
              <a:buChar char="n"/>
              <a:tabLst>
                <a:tab pos="857250" algn="l"/>
              </a:tabLst>
              <a:defRPr sz="2000">
                <a:solidFill>
                  <a:schemeClr val="tx1"/>
                </a:solidFill>
                <a:latin typeface="Garamond" pitchFamily="18" charset="0"/>
                <a:ea typeface="ＭＳ Ｐゴシック" pitchFamily="34" charset="-128"/>
              </a:defRPr>
            </a:lvl6pPr>
            <a:lvl7pPr marL="2971800" indent="-228600" eaLnBrk="0" fontAlgn="base" hangingPunct="0">
              <a:spcBef>
                <a:spcPct val="20000"/>
              </a:spcBef>
              <a:spcAft>
                <a:spcPct val="0"/>
              </a:spcAft>
              <a:buClr>
                <a:schemeClr val="hlink"/>
              </a:buClr>
              <a:buSzPct val="70000"/>
              <a:buFont typeface="Wingdings" pitchFamily="2" charset="2"/>
              <a:buChar char="n"/>
              <a:tabLst>
                <a:tab pos="857250" algn="l"/>
              </a:tabLst>
              <a:defRPr sz="2000">
                <a:solidFill>
                  <a:schemeClr val="tx1"/>
                </a:solidFill>
                <a:latin typeface="Garamond" pitchFamily="18" charset="0"/>
                <a:ea typeface="ＭＳ Ｐゴシック" pitchFamily="34" charset="-128"/>
              </a:defRPr>
            </a:lvl7pPr>
            <a:lvl8pPr marL="3429000" indent="-228600" eaLnBrk="0" fontAlgn="base" hangingPunct="0">
              <a:spcBef>
                <a:spcPct val="20000"/>
              </a:spcBef>
              <a:spcAft>
                <a:spcPct val="0"/>
              </a:spcAft>
              <a:buClr>
                <a:schemeClr val="hlink"/>
              </a:buClr>
              <a:buSzPct val="70000"/>
              <a:buFont typeface="Wingdings" pitchFamily="2" charset="2"/>
              <a:buChar char="n"/>
              <a:tabLst>
                <a:tab pos="857250" algn="l"/>
              </a:tabLst>
              <a:defRPr sz="2000">
                <a:solidFill>
                  <a:schemeClr val="tx1"/>
                </a:solidFill>
                <a:latin typeface="Garamond" pitchFamily="18" charset="0"/>
                <a:ea typeface="ＭＳ Ｐゴシック" pitchFamily="34" charset="-128"/>
              </a:defRPr>
            </a:lvl8pPr>
            <a:lvl9pPr marL="3886200" indent="-228600" eaLnBrk="0" fontAlgn="base" hangingPunct="0">
              <a:spcBef>
                <a:spcPct val="20000"/>
              </a:spcBef>
              <a:spcAft>
                <a:spcPct val="0"/>
              </a:spcAft>
              <a:buClr>
                <a:schemeClr val="hlink"/>
              </a:buClr>
              <a:buSzPct val="70000"/>
              <a:buFont typeface="Wingdings" pitchFamily="2" charset="2"/>
              <a:buChar char="n"/>
              <a:tabLst>
                <a:tab pos="857250" algn="l"/>
              </a:tabLst>
              <a:defRPr sz="2000">
                <a:solidFill>
                  <a:schemeClr val="tx1"/>
                </a:solidFill>
                <a:latin typeface="Garamond" pitchFamily="18" charset="0"/>
                <a:ea typeface="ＭＳ Ｐゴシック" pitchFamily="34" charset="-128"/>
              </a:defRPr>
            </a:lvl9pPr>
          </a:lstStyle>
          <a:p>
            <a:pPr marL="685800" indent="-685800">
              <a:spcBef>
                <a:spcPct val="50000"/>
              </a:spcBef>
              <a:spcAft>
                <a:spcPct val="50000"/>
              </a:spcAft>
              <a:buClr>
                <a:schemeClr val="accent1"/>
              </a:buClr>
              <a:buSzTx/>
              <a:buFont typeface="Wingdings" pitchFamily="2" charset="2"/>
              <a:buNone/>
              <a:tabLst>
                <a:tab pos="685800" algn="l"/>
              </a:tabLst>
            </a:pPr>
            <a:r>
              <a:rPr lang="en-US" altLang="en-US" sz="2400" dirty="0">
                <a:solidFill>
                  <a:srgbClr val="005895"/>
                </a:solidFill>
                <a:latin typeface="Helvetica" panose="020B0604020202020204" pitchFamily="34" charset="0"/>
                <a:ea typeface="Verdana" panose="020B0604030504040204" pitchFamily="34" charset="0"/>
                <a:cs typeface="Helvetica" panose="020B0604020202020204" pitchFamily="34" charset="0"/>
              </a:rPr>
              <a:t>8.1.</a:t>
            </a:r>
            <a:r>
              <a:rPr lang="en-US" altLang="en-US" sz="2400" dirty="0">
                <a:solidFill>
                  <a:srgbClr val="66CCFF"/>
                </a:solidFill>
                <a:latin typeface="Helvetica" panose="020B0604020202020204" pitchFamily="34" charset="0"/>
                <a:ea typeface="Verdana" panose="020B0604030504040204" pitchFamily="34" charset="0"/>
                <a:cs typeface="Helvetica" panose="020B0604020202020204" pitchFamily="34" charset="0"/>
              </a:rPr>
              <a:t>	</a:t>
            </a:r>
            <a:r>
              <a:rPr lang="en-US" altLang="en-US" sz="2400" dirty="0">
                <a:latin typeface="Helvetica" panose="020B0604020202020204" pitchFamily="34" charset="0"/>
                <a:ea typeface="Verdana" panose="020B0604030504040204" pitchFamily="34" charset="0"/>
                <a:cs typeface="Helvetica" panose="020B0604020202020204" pitchFamily="34" charset="0"/>
              </a:rPr>
              <a:t>Undergraduate Retention and Graduation Rates (IPEDS – inc. Outcomes Measures – and others)</a:t>
            </a:r>
          </a:p>
          <a:p>
            <a:pPr marL="685800" indent="-685800">
              <a:spcBef>
                <a:spcPct val="50000"/>
              </a:spcBef>
              <a:spcAft>
                <a:spcPct val="50000"/>
              </a:spcAft>
              <a:buClr>
                <a:schemeClr val="accent1"/>
              </a:buClr>
              <a:buSzTx/>
              <a:buFont typeface="Wingdings" pitchFamily="2" charset="2"/>
              <a:buNone/>
              <a:tabLst>
                <a:tab pos="685800" algn="l"/>
              </a:tabLst>
            </a:pPr>
            <a:r>
              <a:rPr lang="en-US" altLang="en-US" sz="2400" dirty="0">
                <a:solidFill>
                  <a:srgbClr val="005895"/>
                </a:solidFill>
                <a:latin typeface="Helvetica" panose="020B0604020202020204" pitchFamily="34" charset="0"/>
                <a:ea typeface="Verdana" panose="020B0604030504040204" pitchFamily="34" charset="0"/>
                <a:cs typeface="Helvetica" panose="020B0604020202020204" pitchFamily="34" charset="0"/>
              </a:rPr>
              <a:t>8.2.</a:t>
            </a:r>
            <a:r>
              <a:rPr lang="en-US" altLang="en-US" sz="2400" dirty="0">
                <a:solidFill>
                  <a:srgbClr val="66CCFF"/>
                </a:solidFill>
                <a:latin typeface="Helvetica" panose="020B0604020202020204" pitchFamily="34" charset="0"/>
                <a:ea typeface="Verdana" panose="020B0604030504040204" pitchFamily="34" charset="0"/>
                <a:cs typeface="Helvetica" panose="020B0604020202020204" pitchFamily="34" charset="0"/>
              </a:rPr>
              <a:t>	</a:t>
            </a:r>
            <a:r>
              <a:rPr lang="en-US" altLang="en-US" sz="2400" dirty="0">
                <a:latin typeface="Helvetica" panose="020B0604020202020204" pitchFamily="34" charset="0"/>
                <a:ea typeface="Verdana" panose="020B0604030504040204" pitchFamily="34" charset="0"/>
                <a:cs typeface="Helvetica" panose="020B0604020202020204" pitchFamily="34" charset="0"/>
              </a:rPr>
              <a:t>Student Success and Progress Rates and Other Measures of Student Success</a:t>
            </a:r>
          </a:p>
          <a:p>
            <a:pPr marL="685800" indent="-685800">
              <a:spcBef>
                <a:spcPct val="50000"/>
              </a:spcBef>
              <a:spcAft>
                <a:spcPct val="50000"/>
              </a:spcAft>
              <a:buClr>
                <a:schemeClr val="accent1"/>
              </a:buClr>
              <a:buSzTx/>
              <a:buFont typeface="Wingdings" pitchFamily="2" charset="2"/>
              <a:buNone/>
              <a:tabLst>
                <a:tab pos="685800" algn="l"/>
              </a:tabLst>
            </a:pPr>
            <a:r>
              <a:rPr lang="en-US" altLang="en-US" sz="2400" dirty="0">
                <a:solidFill>
                  <a:srgbClr val="005895"/>
                </a:solidFill>
                <a:latin typeface="Helvetica" panose="020B0604020202020204" pitchFamily="34" charset="0"/>
                <a:ea typeface="Verdana" panose="020B0604030504040204" pitchFamily="34" charset="0"/>
                <a:cs typeface="Helvetica" panose="020B0604020202020204" pitchFamily="34" charset="0"/>
              </a:rPr>
              <a:t>8.3.</a:t>
            </a:r>
            <a:r>
              <a:rPr lang="en-US" altLang="en-US" sz="2400" dirty="0">
                <a:solidFill>
                  <a:srgbClr val="66CCFF"/>
                </a:solidFill>
                <a:latin typeface="Helvetica" panose="020B0604020202020204" pitchFamily="34" charset="0"/>
                <a:ea typeface="Verdana" panose="020B0604030504040204" pitchFamily="34" charset="0"/>
                <a:cs typeface="Helvetica" panose="020B0604020202020204" pitchFamily="34" charset="0"/>
              </a:rPr>
              <a:t>	</a:t>
            </a:r>
            <a:r>
              <a:rPr lang="en-US" altLang="en-US" sz="2400" dirty="0">
                <a:latin typeface="Helvetica" panose="020B0604020202020204" pitchFamily="34" charset="0"/>
                <a:ea typeface="Verdana" panose="020B0604030504040204" pitchFamily="34" charset="0"/>
                <a:cs typeface="Helvetica" panose="020B0604020202020204" pitchFamily="34" charset="0"/>
              </a:rPr>
              <a:t>Licensure Passage Rates; Job Placement Rates; Completion and Placement Rates for Short-term Vocational Programs</a:t>
            </a:r>
          </a:p>
          <a:p>
            <a:pPr marL="685800" indent="-685800">
              <a:spcBef>
                <a:spcPct val="50000"/>
              </a:spcBef>
              <a:spcAft>
                <a:spcPct val="20000"/>
              </a:spcAft>
              <a:buClr>
                <a:schemeClr val="accent1"/>
              </a:buClr>
              <a:buSzTx/>
              <a:buFont typeface="Wingdings" pitchFamily="2" charset="2"/>
              <a:buNone/>
              <a:tabLst>
                <a:tab pos="685800" algn="l"/>
              </a:tabLst>
            </a:pPr>
            <a:r>
              <a:rPr lang="en-US" altLang="en-US" sz="2400" dirty="0">
                <a:solidFill>
                  <a:srgbClr val="005895"/>
                </a:solidFill>
                <a:latin typeface="Helvetica" panose="020B0604020202020204" pitchFamily="34" charset="0"/>
                <a:ea typeface="Verdana" panose="020B0604030504040204" pitchFamily="34" charset="0"/>
                <a:cs typeface="Helvetica" panose="020B0604020202020204" pitchFamily="34" charset="0"/>
              </a:rPr>
              <a:t>8.4.</a:t>
            </a:r>
            <a:r>
              <a:rPr lang="en-US" altLang="en-US" sz="2400" dirty="0">
                <a:solidFill>
                  <a:srgbClr val="66CCFF"/>
                </a:solidFill>
                <a:latin typeface="Helvetica" panose="020B0604020202020204" pitchFamily="34" charset="0"/>
                <a:ea typeface="Verdana" panose="020B0604030504040204" pitchFamily="34" charset="0"/>
                <a:cs typeface="Helvetica" panose="020B0604020202020204" pitchFamily="34" charset="0"/>
              </a:rPr>
              <a:t>	</a:t>
            </a:r>
            <a:r>
              <a:rPr lang="en-US" altLang="en-US" sz="2400" dirty="0">
                <a:latin typeface="Helvetica" panose="020B0604020202020204" pitchFamily="34" charset="0"/>
                <a:ea typeface="Verdana" panose="020B0604030504040204" pitchFamily="34" charset="0"/>
                <a:cs typeface="Helvetica" panose="020B0604020202020204" pitchFamily="34" charset="0"/>
              </a:rPr>
              <a:t>Graduate Programs, Distance Education, Off-campus Locations</a:t>
            </a:r>
            <a:endParaRPr lang="en-US" altLang="en-US" sz="2400" i="1" dirty="0">
              <a:latin typeface="Helvetica" panose="020B0604020202020204" pitchFamily="34" charset="0"/>
              <a:ea typeface="Verdana" panose="020B0604030504040204" pitchFamily="34" charset="0"/>
              <a:cs typeface="Helvetica" panose="020B0604020202020204" pitchFamily="34" charset="0"/>
            </a:endParaRPr>
          </a:p>
        </p:txBody>
      </p:sp>
      <p:sp>
        <p:nvSpPr>
          <p:cNvPr id="7" name="Text Box 8">
            <a:extLst>
              <a:ext uri="{FF2B5EF4-FFF2-40B4-BE49-F238E27FC236}">
                <a16:creationId xmlns:a16="http://schemas.microsoft.com/office/drawing/2014/main" id="{132AD352-5338-4C96-8CF4-11A6292F87E5}"/>
              </a:ext>
            </a:extLst>
          </p:cNvPr>
          <p:cNvSpPr txBox="1">
            <a:spLocks noChangeArrowheads="1"/>
          </p:cNvSpPr>
          <p:nvPr/>
        </p:nvSpPr>
        <p:spPr bwMode="auto">
          <a:xfrm>
            <a:off x="787400" y="5682748"/>
            <a:ext cx="7536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itchFamily="2" charset="2"/>
              <a:buChar char="n"/>
              <a:defRPr sz="3200">
                <a:solidFill>
                  <a:schemeClr val="tx1"/>
                </a:solidFill>
                <a:latin typeface="Garamond" pitchFamily="18" charset="0"/>
                <a:ea typeface="ＭＳ Ｐゴシック" pitchFamily="34" charset="-128"/>
              </a:defRPr>
            </a:lvl1pPr>
            <a:lvl2pPr marL="37931725" indent="-37474525">
              <a:spcBef>
                <a:spcPct val="20000"/>
              </a:spcBef>
              <a:buClr>
                <a:schemeClr val="accent2"/>
              </a:buClr>
              <a:buSzPct val="70000"/>
              <a:buFont typeface="Wingdings" pitchFamily="2" charset="2"/>
              <a:buChar char="n"/>
              <a:defRPr sz="2800">
                <a:solidFill>
                  <a:schemeClr val="tx1"/>
                </a:solidFill>
                <a:latin typeface="Garamond" pitchFamily="18" charset="0"/>
                <a:ea typeface="ＭＳ Ｐゴシック" pitchFamily="34" charset="-128"/>
              </a:defRPr>
            </a:lvl2pPr>
            <a:lvl3pPr marL="1143000" indent="-228600">
              <a:spcBef>
                <a:spcPct val="20000"/>
              </a:spcBef>
              <a:buClr>
                <a:schemeClr val="tx2"/>
              </a:buClr>
              <a:buSzPct val="70000"/>
              <a:buFont typeface="Wingdings" pitchFamily="2" charset="2"/>
              <a:buChar char="n"/>
              <a:defRPr sz="2400">
                <a:solidFill>
                  <a:schemeClr val="tx1"/>
                </a:solidFill>
                <a:latin typeface="Garamond" pitchFamily="18" charset="0"/>
                <a:ea typeface="ＭＳ Ｐゴシック" pitchFamily="34" charset="-128"/>
              </a:defRPr>
            </a:lvl3pPr>
            <a:lvl4pPr marL="1600200" indent="-228600">
              <a:spcBef>
                <a:spcPct val="20000"/>
              </a:spcBef>
              <a:buClr>
                <a:schemeClr val="accent2"/>
              </a:buClr>
              <a:buSzPct val="70000"/>
              <a:buFont typeface="Wingdings" pitchFamily="2" charset="2"/>
              <a:buChar char="n"/>
              <a:defRPr sz="2000">
                <a:solidFill>
                  <a:schemeClr val="tx1"/>
                </a:solidFill>
                <a:latin typeface="Garamond" pitchFamily="18" charset="0"/>
                <a:ea typeface="ＭＳ Ｐゴシック" pitchFamily="34" charset="-128"/>
              </a:defRPr>
            </a:lvl4pPr>
            <a:lvl5pPr marL="2057400" indent="-228600">
              <a:spcBef>
                <a:spcPct val="20000"/>
              </a:spcBef>
              <a:buClr>
                <a:schemeClr val="hlink"/>
              </a:buClr>
              <a:buSzPct val="70000"/>
              <a:buFont typeface="Wingdings" pitchFamily="2" charset="2"/>
              <a:buChar char="n"/>
              <a:defRPr sz="2000">
                <a:solidFill>
                  <a:schemeClr val="tx1"/>
                </a:solidFill>
                <a:latin typeface="Garamond" pitchFamily="18" charset="0"/>
                <a:ea typeface="ＭＳ Ｐゴシック" pitchFamily="34" charset="-128"/>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ea typeface="ＭＳ Ｐゴシック" pitchFamily="34" charset="-128"/>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ea typeface="ＭＳ Ｐゴシック" pitchFamily="34" charset="-128"/>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ea typeface="ＭＳ Ｐゴシック" pitchFamily="34" charset="-128"/>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itchFamily="18" charset="0"/>
                <a:ea typeface="ＭＳ Ｐゴシック" pitchFamily="34" charset="-128"/>
              </a:defRPr>
            </a:lvl9pPr>
          </a:lstStyle>
          <a:p>
            <a:pPr algn="r" eaLnBrk="1" hangingPunct="1">
              <a:spcBef>
                <a:spcPct val="50000"/>
              </a:spcBef>
              <a:buClrTx/>
              <a:buSzTx/>
              <a:buFontTx/>
              <a:buNone/>
            </a:pPr>
            <a:r>
              <a:rPr lang="en-US" altLang="en-US" sz="2400" dirty="0">
                <a:solidFill>
                  <a:srgbClr val="005895"/>
                </a:solidFill>
                <a:latin typeface="Helvetica" panose="020B0604020202020204" pitchFamily="34" charset="0"/>
                <a:ea typeface="Verdana" panose="020B0604030504040204" pitchFamily="34" charset="0"/>
                <a:cs typeface="Helvetica" panose="020B0604020202020204" pitchFamily="34" charset="0"/>
              </a:rPr>
              <a:t>Each asks for information about trends over time.</a:t>
            </a:r>
          </a:p>
        </p:txBody>
      </p:sp>
    </p:spTree>
    <p:extLst>
      <p:ext uri="{BB962C8B-B14F-4D97-AF65-F5344CB8AC3E}">
        <p14:creationId xmlns:p14="http://schemas.microsoft.com/office/powerpoint/2010/main" val="4184548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t>Form 8.2: Other Measures</a:t>
            </a:r>
          </a:p>
        </p:txBody>
      </p:sp>
      <p:sp>
        <p:nvSpPr>
          <p:cNvPr id="4" name="Slide Number Placeholder 3"/>
          <p:cNvSpPr>
            <a:spLocks noGrp="1"/>
          </p:cNvSpPr>
          <p:nvPr>
            <p:ph type="sldNum" sz="quarter" idx="12"/>
          </p:nvPr>
        </p:nvSpPr>
        <p:spPr/>
        <p:txBody>
          <a:bodyPr/>
          <a:lstStyle/>
          <a:p>
            <a:fld id="{70C5FF30-07EE-5847-AAA9-A367C1F45818}" type="slidenum">
              <a:rPr lang="en-US" smtClean="0"/>
              <a:pPr/>
              <a:t>24</a:t>
            </a:fld>
            <a:endParaRPr lang="en-US" dirty="0"/>
          </a:p>
        </p:txBody>
      </p:sp>
      <p:pic>
        <p:nvPicPr>
          <p:cNvPr id="7" name="Picture 6">
            <a:extLst>
              <a:ext uri="{FF2B5EF4-FFF2-40B4-BE49-F238E27FC236}">
                <a16:creationId xmlns:a16="http://schemas.microsoft.com/office/drawing/2014/main" id="{18C24C6D-C4DD-449D-AD29-8431678508E5}"/>
              </a:ext>
            </a:extLst>
          </p:cNvPr>
          <p:cNvPicPr>
            <a:picLocks noChangeAspect="1"/>
          </p:cNvPicPr>
          <p:nvPr/>
        </p:nvPicPr>
        <p:blipFill>
          <a:blip r:embed="rId2"/>
          <a:stretch>
            <a:fillRect/>
          </a:stretch>
        </p:blipFill>
        <p:spPr>
          <a:xfrm>
            <a:off x="842875" y="955041"/>
            <a:ext cx="8042941" cy="5030958"/>
          </a:xfrm>
          <a:prstGeom prst="rect">
            <a:avLst/>
          </a:prstGeom>
        </p:spPr>
      </p:pic>
    </p:spTree>
    <p:extLst>
      <p:ext uri="{BB962C8B-B14F-4D97-AF65-F5344CB8AC3E}">
        <p14:creationId xmlns:p14="http://schemas.microsoft.com/office/powerpoint/2010/main" val="11729475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E5ADC-A930-4CFD-9A39-E3CDCEC15EA3}"/>
              </a:ext>
            </a:extLst>
          </p:cNvPr>
          <p:cNvSpPr>
            <a:spLocks noGrp="1"/>
          </p:cNvSpPr>
          <p:nvPr>
            <p:ph type="title"/>
          </p:nvPr>
        </p:nvSpPr>
        <p:spPr/>
        <p:txBody>
          <a:bodyPr>
            <a:normAutofit/>
          </a:bodyPr>
          <a:lstStyle/>
          <a:p>
            <a:r>
              <a:rPr lang="en-US" sz="3200" dirty="0"/>
              <a:t>Using the Data Forms in accreditation reports </a:t>
            </a:r>
            <a:r>
              <a:rPr lang="en-US" sz="3200" dirty="0">
                <a:solidFill>
                  <a:srgbClr val="C00000"/>
                </a:solidFill>
              </a:rPr>
              <a:t>(SEAS)</a:t>
            </a:r>
          </a:p>
        </p:txBody>
      </p:sp>
      <p:sp>
        <p:nvSpPr>
          <p:cNvPr id="4" name="Slide Number Placeholder 3">
            <a:extLst>
              <a:ext uri="{FF2B5EF4-FFF2-40B4-BE49-F238E27FC236}">
                <a16:creationId xmlns:a16="http://schemas.microsoft.com/office/drawing/2014/main" id="{4DF776C1-5F00-4E46-8495-DBFC76EB9BF6}"/>
              </a:ext>
            </a:extLst>
          </p:cNvPr>
          <p:cNvSpPr>
            <a:spLocks noGrp="1"/>
          </p:cNvSpPr>
          <p:nvPr>
            <p:ph type="sldNum" sz="quarter" idx="12"/>
          </p:nvPr>
        </p:nvSpPr>
        <p:spPr/>
        <p:txBody>
          <a:bodyPr/>
          <a:lstStyle/>
          <a:p>
            <a:fld id="{70C5FF30-07EE-5847-AAA9-A367C1F45818}" type="slidenum">
              <a:rPr lang="en-US" smtClean="0"/>
              <a:pPr/>
              <a:t>25</a:t>
            </a:fld>
            <a:endParaRPr lang="en-US" dirty="0"/>
          </a:p>
        </p:txBody>
      </p:sp>
      <p:sp>
        <p:nvSpPr>
          <p:cNvPr id="5" name="Rectangle 5">
            <a:extLst>
              <a:ext uri="{FF2B5EF4-FFF2-40B4-BE49-F238E27FC236}">
                <a16:creationId xmlns:a16="http://schemas.microsoft.com/office/drawing/2014/main" id="{5C0DE2D4-A623-4AC0-93BB-0E5C47D0C357}"/>
              </a:ext>
            </a:extLst>
          </p:cNvPr>
          <p:cNvSpPr>
            <a:spLocks noChangeArrowheads="1"/>
          </p:cNvSpPr>
          <p:nvPr/>
        </p:nvSpPr>
        <p:spPr bwMode="auto">
          <a:xfrm>
            <a:off x="237066" y="990600"/>
            <a:ext cx="10037233" cy="1729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spcBef>
                <a:spcPct val="20000"/>
              </a:spcBef>
              <a:buChar char="•"/>
              <a:defRPr sz="3200">
                <a:solidFill>
                  <a:schemeClr val="tx1"/>
                </a:solidFill>
                <a:latin typeface="Arial Rounded MT Bold" pitchFamily="34" charset="0"/>
              </a:defRPr>
            </a:lvl1pPr>
            <a:lvl2pPr marL="742950" indent="-285750" eaLnBrk="0" hangingPunct="0">
              <a:spcBef>
                <a:spcPct val="20000"/>
              </a:spcBef>
              <a:buChar char="–"/>
              <a:defRPr sz="2800">
                <a:solidFill>
                  <a:schemeClr val="tx1"/>
                </a:solidFill>
                <a:latin typeface="Arial Rounded MT Bold" pitchFamily="34" charset="0"/>
              </a:defRPr>
            </a:lvl2pPr>
            <a:lvl3pPr marL="1143000" indent="-228600" eaLnBrk="0" hangingPunct="0">
              <a:spcBef>
                <a:spcPct val="20000"/>
              </a:spcBef>
              <a:buChar char="•"/>
              <a:defRPr sz="2400">
                <a:solidFill>
                  <a:schemeClr val="tx1"/>
                </a:solidFill>
                <a:latin typeface="Arial Rounded MT Bold" pitchFamily="34" charset="0"/>
              </a:defRPr>
            </a:lvl3pPr>
            <a:lvl4pPr marL="1600200" indent="-228600" eaLnBrk="0" hangingPunct="0">
              <a:spcBef>
                <a:spcPct val="20000"/>
              </a:spcBef>
              <a:buChar char="–"/>
              <a:defRPr sz="2000">
                <a:solidFill>
                  <a:schemeClr val="tx1"/>
                </a:solidFill>
                <a:latin typeface="Arial Rounded MT Bold" pitchFamily="34" charset="0"/>
              </a:defRPr>
            </a:lvl4pPr>
            <a:lvl5pPr marL="2057400" indent="-228600" eaLnBrk="0" hangingPunct="0">
              <a:spcBef>
                <a:spcPct val="20000"/>
              </a:spcBef>
              <a:buChar char="»"/>
              <a:defRPr sz="2000">
                <a:solidFill>
                  <a:schemeClr val="tx1"/>
                </a:solidFill>
                <a:latin typeface="Arial Rounded MT Bold" pitchFamily="34" charset="0"/>
              </a:defRPr>
            </a:lvl5pPr>
            <a:lvl6pPr marL="2514600" indent="-228600" eaLnBrk="0" fontAlgn="base" hangingPunct="0">
              <a:spcBef>
                <a:spcPct val="20000"/>
              </a:spcBef>
              <a:spcAft>
                <a:spcPct val="0"/>
              </a:spcAft>
              <a:buChar char="»"/>
              <a:defRPr sz="2000">
                <a:solidFill>
                  <a:schemeClr val="tx1"/>
                </a:solidFill>
                <a:latin typeface="Arial Rounded MT Bold" pitchFamily="34" charset="0"/>
              </a:defRPr>
            </a:lvl6pPr>
            <a:lvl7pPr marL="2971800" indent="-228600" eaLnBrk="0" fontAlgn="base" hangingPunct="0">
              <a:spcBef>
                <a:spcPct val="20000"/>
              </a:spcBef>
              <a:spcAft>
                <a:spcPct val="0"/>
              </a:spcAft>
              <a:buChar char="»"/>
              <a:defRPr sz="2000">
                <a:solidFill>
                  <a:schemeClr val="tx1"/>
                </a:solidFill>
                <a:latin typeface="Arial Rounded MT Bold" pitchFamily="34" charset="0"/>
              </a:defRPr>
            </a:lvl7pPr>
            <a:lvl8pPr marL="3429000" indent="-228600" eaLnBrk="0" fontAlgn="base" hangingPunct="0">
              <a:spcBef>
                <a:spcPct val="20000"/>
              </a:spcBef>
              <a:spcAft>
                <a:spcPct val="0"/>
              </a:spcAft>
              <a:buChar char="»"/>
              <a:defRPr sz="2000">
                <a:solidFill>
                  <a:schemeClr val="tx1"/>
                </a:solidFill>
                <a:latin typeface="Arial Rounded MT Bold" pitchFamily="34" charset="0"/>
              </a:defRPr>
            </a:lvl8pPr>
            <a:lvl9pPr marL="3886200" indent="-228600" eaLnBrk="0" fontAlgn="base" hangingPunct="0">
              <a:spcBef>
                <a:spcPct val="20000"/>
              </a:spcBef>
              <a:spcAft>
                <a:spcPct val="0"/>
              </a:spcAft>
              <a:buChar char="»"/>
              <a:defRPr sz="2000">
                <a:solidFill>
                  <a:schemeClr val="tx1"/>
                </a:solidFill>
                <a:latin typeface="Arial Rounded MT Bold" pitchFamily="34" charset="0"/>
              </a:defRPr>
            </a:lvl9pPr>
          </a:lstStyle>
          <a:p>
            <a:pPr eaLnBrk="1" hangingPunct="1">
              <a:spcBef>
                <a:spcPct val="0"/>
              </a:spcBef>
              <a:spcAft>
                <a:spcPct val="80000"/>
              </a:spcAft>
              <a:buClr>
                <a:schemeClr val="hlink"/>
              </a:buClr>
              <a:defRPr/>
            </a:pPr>
            <a:r>
              <a:rPr lang="en-US" altLang="en-US" sz="2800" dirty="0">
                <a:solidFill>
                  <a:srgbClr val="C00000"/>
                </a:solidFill>
                <a:latin typeface="Helvetica" panose="020B0604020202020204" pitchFamily="34" charset="0"/>
                <a:cs typeface="Helvetica" panose="020B0604020202020204" pitchFamily="34" charset="0"/>
              </a:rPr>
              <a:t>S</a:t>
            </a:r>
            <a:r>
              <a:rPr lang="en-US" altLang="en-US" sz="2800" dirty="0">
                <a:solidFill>
                  <a:srgbClr val="005895"/>
                </a:solidFill>
                <a:latin typeface="Helvetica" panose="020B0604020202020204" pitchFamily="34" charset="0"/>
                <a:cs typeface="Helvetica" panose="020B0604020202020204" pitchFamily="34" charset="0"/>
              </a:rPr>
              <a:t>tart early </a:t>
            </a:r>
            <a:r>
              <a:rPr lang="en-US" altLang="en-US" sz="2800" dirty="0">
                <a:latin typeface="Helvetica" panose="020B0604020202020204" pitchFamily="34" charset="0"/>
                <a:cs typeface="Helvetica" panose="020B0604020202020204" pitchFamily="34" charset="0"/>
              </a:rPr>
              <a:t>so you can see what data you have and what else you want to collect.</a:t>
            </a:r>
          </a:p>
          <a:p>
            <a:pPr eaLnBrk="1" hangingPunct="1">
              <a:spcBef>
                <a:spcPct val="0"/>
              </a:spcBef>
              <a:spcAft>
                <a:spcPct val="80000"/>
              </a:spcAft>
              <a:buClr>
                <a:schemeClr val="hlink"/>
              </a:buClr>
              <a:defRPr/>
            </a:pPr>
            <a:r>
              <a:rPr lang="en-US" altLang="en-US" sz="2800" dirty="0">
                <a:solidFill>
                  <a:srgbClr val="C00000"/>
                </a:solidFill>
                <a:latin typeface="Helvetica" panose="020B0604020202020204" pitchFamily="34" charset="0"/>
                <a:cs typeface="Helvetica" panose="020B0604020202020204" pitchFamily="34" charset="0"/>
              </a:rPr>
              <a:t>E</a:t>
            </a:r>
            <a:r>
              <a:rPr lang="en-US" altLang="en-US" sz="2800" dirty="0">
                <a:solidFill>
                  <a:srgbClr val="005895"/>
                </a:solidFill>
                <a:latin typeface="Helvetica" panose="020B0604020202020204" pitchFamily="34" charset="0"/>
                <a:cs typeface="Helvetica" panose="020B0604020202020204" pitchFamily="34" charset="0"/>
              </a:rPr>
              <a:t>ngage the campus </a:t>
            </a:r>
            <a:r>
              <a:rPr lang="en-US" altLang="en-US" sz="2800" dirty="0">
                <a:latin typeface="Helvetica" panose="020B0604020202020204" pitchFamily="34" charset="0"/>
                <a:cs typeface="Helvetica" panose="020B0604020202020204" pitchFamily="34" charset="0"/>
              </a:rPr>
              <a:t>in a discussion about student success. </a:t>
            </a:r>
          </a:p>
        </p:txBody>
      </p:sp>
      <p:sp>
        <p:nvSpPr>
          <p:cNvPr id="7" name="Rectangle 6">
            <a:extLst>
              <a:ext uri="{FF2B5EF4-FFF2-40B4-BE49-F238E27FC236}">
                <a16:creationId xmlns:a16="http://schemas.microsoft.com/office/drawing/2014/main" id="{1FF0B62F-C146-44B1-813F-D8CC803D8D2B}"/>
              </a:ext>
            </a:extLst>
          </p:cNvPr>
          <p:cNvSpPr/>
          <p:nvPr/>
        </p:nvSpPr>
        <p:spPr>
          <a:xfrm>
            <a:off x="1407582" y="2778827"/>
            <a:ext cx="7696200" cy="3564053"/>
          </a:xfrm>
          <a:prstGeom prst="rect">
            <a:avLst/>
          </a:prstGeom>
        </p:spPr>
        <p:txBody>
          <a:bodyPr wrap="square">
            <a:spAutoFit/>
          </a:bodyPr>
          <a:lstStyle/>
          <a:p>
            <a:pPr marL="285750" indent="-285750">
              <a:spcAft>
                <a:spcPct val="80000"/>
              </a:spcAft>
              <a:buClr>
                <a:srgbClr val="005895"/>
              </a:buClr>
              <a:buSzPct val="125000"/>
              <a:buFont typeface="Arial" panose="020B0604020202020204" pitchFamily="34" charset="0"/>
              <a:buChar char="•"/>
              <a:defRPr/>
            </a:pPr>
            <a:r>
              <a:rPr lang="en-US" altLang="en-US" sz="2400" dirty="0">
                <a:latin typeface="Helvetica" panose="020B0604020202020204" pitchFamily="34" charset="0"/>
                <a:cs typeface="Helvetica" panose="020B0604020202020204" pitchFamily="34" charset="0"/>
              </a:rPr>
              <a:t>What retention and graduation rates beyond IPEDS are helpful to us?  </a:t>
            </a:r>
          </a:p>
          <a:p>
            <a:pPr marL="285750" indent="-285750">
              <a:spcAft>
                <a:spcPct val="80000"/>
              </a:spcAft>
              <a:buClr>
                <a:srgbClr val="005895"/>
              </a:buClr>
              <a:buSzPct val="125000"/>
              <a:buFont typeface="Arial" panose="020B0604020202020204" pitchFamily="34" charset="0"/>
              <a:buChar char="•"/>
              <a:defRPr/>
            </a:pPr>
            <a:r>
              <a:rPr lang="en-US" altLang="en-US" sz="2400" dirty="0">
                <a:latin typeface="Helvetica" panose="020B0604020202020204" pitchFamily="34" charset="0"/>
                <a:cs typeface="Helvetica" panose="020B0604020202020204" pitchFamily="34" charset="0"/>
              </a:rPr>
              <a:t>How do we define student success? How do we measure success?  </a:t>
            </a:r>
          </a:p>
          <a:p>
            <a:pPr marL="285750" indent="-285750">
              <a:spcAft>
                <a:spcPct val="80000"/>
              </a:spcAft>
              <a:buClr>
                <a:srgbClr val="005895"/>
              </a:buClr>
              <a:buSzPct val="125000"/>
              <a:buFont typeface="Arial" panose="020B0604020202020204" pitchFamily="34" charset="0"/>
              <a:buChar char="•"/>
              <a:defRPr/>
            </a:pPr>
            <a:r>
              <a:rPr lang="en-US" altLang="en-US" sz="2400" dirty="0">
                <a:latin typeface="Helvetica" panose="020B0604020202020204" pitchFamily="34" charset="0"/>
                <a:cs typeface="Helvetica" panose="020B0604020202020204" pitchFamily="34" charset="0"/>
              </a:rPr>
              <a:t>What quantitative, qualitative, and anecdotal evidence about student success do we have?  </a:t>
            </a:r>
          </a:p>
          <a:p>
            <a:pPr marL="285750" indent="-285750">
              <a:spcAft>
                <a:spcPct val="80000"/>
              </a:spcAft>
              <a:buClr>
                <a:srgbClr val="005895"/>
              </a:buClr>
              <a:buSzPct val="125000"/>
              <a:buFont typeface="Arial" panose="020B0604020202020204" pitchFamily="34" charset="0"/>
              <a:buChar char="•"/>
              <a:defRPr/>
            </a:pPr>
            <a:r>
              <a:rPr lang="en-US" altLang="en-US" sz="2400" dirty="0">
                <a:latin typeface="Helvetica" panose="020B0604020202020204" pitchFamily="34" charset="0"/>
                <a:cs typeface="Helvetica" panose="020B0604020202020204" pitchFamily="34" charset="0"/>
              </a:rPr>
              <a:t>What else do we need?</a:t>
            </a:r>
          </a:p>
        </p:txBody>
      </p:sp>
    </p:spTree>
    <p:extLst>
      <p:ext uri="{BB962C8B-B14F-4D97-AF65-F5344CB8AC3E}">
        <p14:creationId xmlns:p14="http://schemas.microsoft.com/office/powerpoint/2010/main" val="18242392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E5ADC-A930-4CFD-9A39-E3CDCEC15EA3}"/>
              </a:ext>
            </a:extLst>
          </p:cNvPr>
          <p:cNvSpPr>
            <a:spLocks noGrp="1"/>
          </p:cNvSpPr>
          <p:nvPr>
            <p:ph type="title"/>
          </p:nvPr>
        </p:nvSpPr>
        <p:spPr/>
        <p:txBody>
          <a:bodyPr>
            <a:normAutofit/>
          </a:bodyPr>
          <a:lstStyle/>
          <a:p>
            <a:r>
              <a:rPr lang="en-US" sz="3200" dirty="0"/>
              <a:t>Using the Data Forms (continued)</a:t>
            </a:r>
          </a:p>
        </p:txBody>
      </p:sp>
      <p:sp>
        <p:nvSpPr>
          <p:cNvPr id="4" name="Slide Number Placeholder 3">
            <a:extLst>
              <a:ext uri="{FF2B5EF4-FFF2-40B4-BE49-F238E27FC236}">
                <a16:creationId xmlns:a16="http://schemas.microsoft.com/office/drawing/2014/main" id="{4DF776C1-5F00-4E46-8495-DBFC76EB9BF6}"/>
              </a:ext>
            </a:extLst>
          </p:cNvPr>
          <p:cNvSpPr>
            <a:spLocks noGrp="1"/>
          </p:cNvSpPr>
          <p:nvPr>
            <p:ph type="sldNum" sz="quarter" idx="12"/>
          </p:nvPr>
        </p:nvSpPr>
        <p:spPr/>
        <p:txBody>
          <a:bodyPr/>
          <a:lstStyle/>
          <a:p>
            <a:fld id="{70C5FF30-07EE-5847-AAA9-A367C1F45818}" type="slidenum">
              <a:rPr lang="en-US" smtClean="0"/>
              <a:pPr/>
              <a:t>26</a:t>
            </a:fld>
            <a:endParaRPr lang="en-US" dirty="0"/>
          </a:p>
        </p:txBody>
      </p:sp>
      <p:sp>
        <p:nvSpPr>
          <p:cNvPr id="5" name="Rectangle 5">
            <a:extLst>
              <a:ext uri="{FF2B5EF4-FFF2-40B4-BE49-F238E27FC236}">
                <a16:creationId xmlns:a16="http://schemas.microsoft.com/office/drawing/2014/main" id="{97DDED17-556A-4AF8-8F4E-65AA0A102E8B}"/>
              </a:ext>
            </a:extLst>
          </p:cNvPr>
          <p:cNvSpPr>
            <a:spLocks noChangeArrowheads="1"/>
          </p:cNvSpPr>
          <p:nvPr/>
        </p:nvSpPr>
        <p:spPr bwMode="auto">
          <a:xfrm>
            <a:off x="228600" y="990600"/>
            <a:ext cx="9423400" cy="3453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spcBef>
                <a:spcPct val="20000"/>
              </a:spcBef>
              <a:buChar char="•"/>
              <a:defRPr sz="3200">
                <a:solidFill>
                  <a:schemeClr val="tx1"/>
                </a:solidFill>
                <a:latin typeface="Arial Rounded MT Bold" pitchFamily="34" charset="0"/>
              </a:defRPr>
            </a:lvl1pPr>
            <a:lvl2pPr marL="742950" indent="-285750" eaLnBrk="0" hangingPunct="0">
              <a:spcBef>
                <a:spcPct val="20000"/>
              </a:spcBef>
              <a:buChar char="–"/>
              <a:defRPr sz="2800">
                <a:solidFill>
                  <a:schemeClr val="tx1"/>
                </a:solidFill>
                <a:latin typeface="Arial Rounded MT Bold" pitchFamily="34" charset="0"/>
              </a:defRPr>
            </a:lvl2pPr>
            <a:lvl3pPr marL="1143000" indent="-228600" eaLnBrk="0" hangingPunct="0">
              <a:spcBef>
                <a:spcPct val="20000"/>
              </a:spcBef>
              <a:buChar char="•"/>
              <a:defRPr sz="2400">
                <a:solidFill>
                  <a:schemeClr val="tx1"/>
                </a:solidFill>
                <a:latin typeface="Arial Rounded MT Bold" pitchFamily="34" charset="0"/>
              </a:defRPr>
            </a:lvl3pPr>
            <a:lvl4pPr marL="1600200" indent="-228600" eaLnBrk="0" hangingPunct="0">
              <a:spcBef>
                <a:spcPct val="20000"/>
              </a:spcBef>
              <a:buChar char="–"/>
              <a:defRPr sz="2000">
                <a:solidFill>
                  <a:schemeClr val="tx1"/>
                </a:solidFill>
                <a:latin typeface="Arial Rounded MT Bold" pitchFamily="34" charset="0"/>
              </a:defRPr>
            </a:lvl4pPr>
            <a:lvl5pPr marL="2057400" indent="-228600" eaLnBrk="0" hangingPunct="0">
              <a:spcBef>
                <a:spcPct val="20000"/>
              </a:spcBef>
              <a:buChar char="»"/>
              <a:defRPr sz="2000">
                <a:solidFill>
                  <a:schemeClr val="tx1"/>
                </a:solidFill>
                <a:latin typeface="Arial Rounded MT Bold" pitchFamily="34" charset="0"/>
              </a:defRPr>
            </a:lvl5pPr>
            <a:lvl6pPr marL="2514600" indent="-228600" eaLnBrk="0" fontAlgn="base" hangingPunct="0">
              <a:spcBef>
                <a:spcPct val="20000"/>
              </a:spcBef>
              <a:spcAft>
                <a:spcPct val="0"/>
              </a:spcAft>
              <a:buChar char="»"/>
              <a:defRPr sz="2000">
                <a:solidFill>
                  <a:schemeClr val="tx1"/>
                </a:solidFill>
                <a:latin typeface="Arial Rounded MT Bold" pitchFamily="34" charset="0"/>
              </a:defRPr>
            </a:lvl6pPr>
            <a:lvl7pPr marL="2971800" indent="-228600" eaLnBrk="0" fontAlgn="base" hangingPunct="0">
              <a:spcBef>
                <a:spcPct val="20000"/>
              </a:spcBef>
              <a:spcAft>
                <a:spcPct val="0"/>
              </a:spcAft>
              <a:buChar char="»"/>
              <a:defRPr sz="2000">
                <a:solidFill>
                  <a:schemeClr val="tx1"/>
                </a:solidFill>
                <a:latin typeface="Arial Rounded MT Bold" pitchFamily="34" charset="0"/>
              </a:defRPr>
            </a:lvl7pPr>
            <a:lvl8pPr marL="3429000" indent="-228600" eaLnBrk="0" fontAlgn="base" hangingPunct="0">
              <a:spcBef>
                <a:spcPct val="20000"/>
              </a:spcBef>
              <a:spcAft>
                <a:spcPct val="0"/>
              </a:spcAft>
              <a:buChar char="»"/>
              <a:defRPr sz="2000">
                <a:solidFill>
                  <a:schemeClr val="tx1"/>
                </a:solidFill>
                <a:latin typeface="Arial Rounded MT Bold" pitchFamily="34" charset="0"/>
              </a:defRPr>
            </a:lvl8pPr>
            <a:lvl9pPr marL="3886200" indent="-228600" eaLnBrk="0" fontAlgn="base" hangingPunct="0">
              <a:spcBef>
                <a:spcPct val="20000"/>
              </a:spcBef>
              <a:spcAft>
                <a:spcPct val="0"/>
              </a:spcAft>
              <a:buChar char="»"/>
              <a:defRPr sz="2000">
                <a:solidFill>
                  <a:schemeClr val="tx1"/>
                </a:solidFill>
                <a:latin typeface="Arial Rounded MT Bold" pitchFamily="34" charset="0"/>
              </a:defRPr>
            </a:lvl9pPr>
          </a:lstStyle>
          <a:p>
            <a:pPr eaLnBrk="1" hangingPunct="1">
              <a:spcBef>
                <a:spcPct val="0"/>
              </a:spcBef>
              <a:spcAft>
                <a:spcPct val="80000"/>
              </a:spcAft>
              <a:buClr>
                <a:schemeClr val="hlink"/>
              </a:buClr>
            </a:pPr>
            <a:r>
              <a:rPr lang="en-US" altLang="en-US" sz="2800" dirty="0">
                <a:solidFill>
                  <a:srgbClr val="C00000"/>
                </a:solidFill>
                <a:latin typeface="Helvetica" panose="020B0604020202020204" pitchFamily="34" charset="0"/>
                <a:cs typeface="Helvetica" panose="020B0604020202020204" pitchFamily="34" charset="0"/>
              </a:rPr>
              <a:t>A</a:t>
            </a:r>
            <a:r>
              <a:rPr lang="en-US" altLang="en-US" sz="2800" dirty="0">
                <a:solidFill>
                  <a:srgbClr val="005895"/>
                </a:solidFill>
                <a:latin typeface="Helvetica" panose="020B0604020202020204" pitchFamily="34" charset="0"/>
                <a:cs typeface="Helvetica" panose="020B0604020202020204" pitchFamily="34" charset="0"/>
              </a:rPr>
              <a:t>nalyze</a:t>
            </a:r>
            <a:r>
              <a:rPr lang="en-US" altLang="en-US" sz="2800" dirty="0">
                <a:latin typeface="Helvetica" panose="020B0604020202020204" pitchFamily="34" charset="0"/>
                <a:cs typeface="Helvetica" panose="020B0604020202020204" pitchFamily="34" charset="0"/>
              </a:rPr>
              <a:t> the data – what do these data tell us about our institution?  … about how well we fulfill the Standards?  … about our capacity to collect, analyze and use important institutional data, especially data about student success and achievement?  … about where and how we need to improve?</a:t>
            </a:r>
          </a:p>
          <a:p>
            <a:pPr eaLnBrk="1" hangingPunct="1">
              <a:spcBef>
                <a:spcPct val="0"/>
              </a:spcBef>
              <a:spcAft>
                <a:spcPct val="80000"/>
              </a:spcAft>
              <a:buClr>
                <a:schemeClr val="hlink"/>
              </a:buClr>
            </a:pPr>
            <a:r>
              <a:rPr lang="en-US" altLang="en-US" sz="2800" dirty="0">
                <a:solidFill>
                  <a:srgbClr val="C00000"/>
                </a:solidFill>
                <a:latin typeface="Helvetica" panose="020B0604020202020204" pitchFamily="34" charset="0"/>
                <a:cs typeface="Helvetica" panose="020B0604020202020204" pitchFamily="34" charset="0"/>
              </a:rPr>
              <a:t>S</a:t>
            </a:r>
            <a:r>
              <a:rPr lang="en-US" altLang="en-US" sz="2800" dirty="0">
                <a:solidFill>
                  <a:srgbClr val="005895"/>
                </a:solidFill>
                <a:latin typeface="Helvetica" panose="020B0604020202020204" pitchFamily="34" charset="0"/>
                <a:cs typeface="Helvetica" panose="020B0604020202020204" pitchFamily="34" charset="0"/>
              </a:rPr>
              <a:t>upport</a:t>
            </a:r>
            <a:r>
              <a:rPr lang="en-US" altLang="en-US" sz="2800" dirty="0">
                <a:latin typeface="Helvetica" panose="020B0604020202020204" pitchFamily="34" charset="0"/>
                <a:cs typeface="Helvetica" panose="020B0604020202020204" pitchFamily="34" charset="0"/>
              </a:rPr>
              <a:t> the narrative with data.</a:t>
            </a:r>
          </a:p>
        </p:txBody>
      </p:sp>
      <p:sp>
        <p:nvSpPr>
          <p:cNvPr id="7" name="Text Box 10">
            <a:extLst>
              <a:ext uri="{FF2B5EF4-FFF2-40B4-BE49-F238E27FC236}">
                <a16:creationId xmlns:a16="http://schemas.microsoft.com/office/drawing/2014/main" id="{0491B968-EB2D-405E-8659-7D9CB1842FC6}"/>
              </a:ext>
            </a:extLst>
          </p:cNvPr>
          <p:cNvSpPr txBox="1">
            <a:spLocks noChangeArrowheads="1"/>
          </p:cNvSpPr>
          <p:nvPr/>
        </p:nvSpPr>
        <p:spPr bwMode="auto">
          <a:xfrm>
            <a:off x="2133600" y="5257800"/>
            <a:ext cx="6629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marL="457200" indent="-457200" eaLnBrk="0" hangingPunct="0">
              <a:spcBef>
                <a:spcPct val="20000"/>
              </a:spcBef>
              <a:buChar char="•"/>
              <a:tabLst>
                <a:tab pos="457200" algn="l"/>
              </a:tabLst>
              <a:defRPr sz="3200">
                <a:solidFill>
                  <a:schemeClr val="tx1"/>
                </a:solidFill>
                <a:latin typeface="Arial Rounded MT Bold" pitchFamily="34" charset="0"/>
              </a:defRPr>
            </a:lvl1pPr>
            <a:lvl2pPr marL="742950" indent="-285750" eaLnBrk="0" hangingPunct="0">
              <a:spcBef>
                <a:spcPct val="20000"/>
              </a:spcBef>
              <a:buChar char="–"/>
              <a:tabLst>
                <a:tab pos="457200" algn="l"/>
              </a:tabLst>
              <a:defRPr sz="2800">
                <a:solidFill>
                  <a:schemeClr val="tx1"/>
                </a:solidFill>
                <a:latin typeface="Arial Rounded MT Bold" pitchFamily="34" charset="0"/>
              </a:defRPr>
            </a:lvl2pPr>
            <a:lvl3pPr marL="1143000" indent="-228600" eaLnBrk="0" hangingPunct="0">
              <a:spcBef>
                <a:spcPct val="20000"/>
              </a:spcBef>
              <a:buChar char="•"/>
              <a:tabLst>
                <a:tab pos="457200" algn="l"/>
              </a:tabLst>
              <a:defRPr sz="2400">
                <a:solidFill>
                  <a:schemeClr val="tx1"/>
                </a:solidFill>
                <a:latin typeface="Arial Rounded MT Bold" pitchFamily="34" charset="0"/>
              </a:defRPr>
            </a:lvl3pPr>
            <a:lvl4pPr marL="1600200" indent="-228600" eaLnBrk="0" hangingPunct="0">
              <a:spcBef>
                <a:spcPct val="20000"/>
              </a:spcBef>
              <a:buChar char="–"/>
              <a:tabLst>
                <a:tab pos="457200" algn="l"/>
              </a:tabLst>
              <a:defRPr sz="2000">
                <a:solidFill>
                  <a:schemeClr val="tx1"/>
                </a:solidFill>
                <a:latin typeface="Arial Rounded MT Bold" pitchFamily="34" charset="0"/>
              </a:defRPr>
            </a:lvl4pPr>
            <a:lvl5pPr marL="2057400" indent="-228600" eaLnBrk="0" hangingPunct="0">
              <a:spcBef>
                <a:spcPct val="20000"/>
              </a:spcBef>
              <a:buChar char="»"/>
              <a:tabLst>
                <a:tab pos="457200" algn="l"/>
              </a:tabLst>
              <a:defRPr sz="2000">
                <a:solidFill>
                  <a:schemeClr val="tx1"/>
                </a:solidFill>
                <a:latin typeface="Arial Rounded MT Bold" pitchFamily="34" charset="0"/>
              </a:defRPr>
            </a:lvl5pPr>
            <a:lvl6pPr marL="2514600" indent="-228600" eaLnBrk="0" fontAlgn="base" hangingPunct="0">
              <a:spcBef>
                <a:spcPct val="20000"/>
              </a:spcBef>
              <a:spcAft>
                <a:spcPct val="0"/>
              </a:spcAft>
              <a:buChar char="»"/>
              <a:tabLst>
                <a:tab pos="457200" algn="l"/>
              </a:tabLst>
              <a:defRPr sz="2000">
                <a:solidFill>
                  <a:schemeClr val="tx1"/>
                </a:solidFill>
                <a:latin typeface="Arial Rounded MT Bold" pitchFamily="34" charset="0"/>
              </a:defRPr>
            </a:lvl6pPr>
            <a:lvl7pPr marL="2971800" indent="-228600" eaLnBrk="0" fontAlgn="base" hangingPunct="0">
              <a:spcBef>
                <a:spcPct val="20000"/>
              </a:spcBef>
              <a:spcAft>
                <a:spcPct val="0"/>
              </a:spcAft>
              <a:buChar char="»"/>
              <a:tabLst>
                <a:tab pos="457200" algn="l"/>
              </a:tabLst>
              <a:defRPr sz="2000">
                <a:solidFill>
                  <a:schemeClr val="tx1"/>
                </a:solidFill>
                <a:latin typeface="Arial Rounded MT Bold" pitchFamily="34" charset="0"/>
              </a:defRPr>
            </a:lvl7pPr>
            <a:lvl8pPr marL="3429000" indent="-228600" eaLnBrk="0" fontAlgn="base" hangingPunct="0">
              <a:spcBef>
                <a:spcPct val="20000"/>
              </a:spcBef>
              <a:spcAft>
                <a:spcPct val="0"/>
              </a:spcAft>
              <a:buChar char="»"/>
              <a:tabLst>
                <a:tab pos="457200" algn="l"/>
              </a:tabLst>
              <a:defRPr sz="2000">
                <a:solidFill>
                  <a:schemeClr val="tx1"/>
                </a:solidFill>
                <a:latin typeface="Arial Rounded MT Bold" pitchFamily="34" charset="0"/>
              </a:defRPr>
            </a:lvl8pPr>
            <a:lvl9pPr marL="3886200" indent="-228600" eaLnBrk="0" fontAlgn="base" hangingPunct="0">
              <a:spcBef>
                <a:spcPct val="20000"/>
              </a:spcBef>
              <a:spcAft>
                <a:spcPct val="0"/>
              </a:spcAft>
              <a:buChar char="»"/>
              <a:tabLst>
                <a:tab pos="457200" algn="l"/>
              </a:tabLst>
              <a:defRPr sz="2000">
                <a:solidFill>
                  <a:schemeClr val="tx1"/>
                </a:solidFill>
                <a:latin typeface="Arial Rounded MT Bold" pitchFamily="34" charset="0"/>
              </a:defRPr>
            </a:lvl9pPr>
          </a:lstStyle>
          <a:p>
            <a:pPr algn="r">
              <a:spcAft>
                <a:spcPct val="50000"/>
              </a:spcAft>
              <a:buClr>
                <a:schemeClr val="hlink"/>
              </a:buClr>
              <a:buFont typeface="Wingdings" pitchFamily="2" charset="2"/>
              <a:buNone/>
            </a:pPr>
            <a:r>
              <a:rPr lang="en-US" altLang="en-US" sz="2400" dirty="0">
                <a:solidFill>
                  <a:srgbClr val="005895"/>
                </a:solidFill>
                <a:latin typeface="Helvetica" panose="020B0604020202020204" pitchFamily="34" charset="0"/>
                <a:cs typeface="Helvetica" panose="020B0604020202020204" pitchFamily="34" charset="0"/>
              </a:rPr>
              <a:t>“You can see a lot just by looking.”  Yogi Berra</a:t>
            </a:r>
          </a:p>
        </p:txBody>
      </p:sp>
      <p:pic>
        <p:nvPicPr>
          <p:cNvPr id="8" name="Picture 7" descr="C:\Program Files\Microsoft Office\MEDIA\CAGCAT10\j0233018.wmf">
            <a:extLst>
              <a:ext uri="{FF2B5EF4-FFF2-40B4-BE49-F238E27FC236}">
                <a16:creationId xmlns:a16="http://schemas.microsoft.com/office/drawing/2014/main" id="{318B3B23-B0EF-4E1A-90D2-3BA6F7A4B5D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3438" y="4876800"/>
            <a:ext cx="1190625" cy="120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36004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Three commendations</a:t>
            </a:r>
          </a:p>
        </p:txBody>
      </p:sp>
      <p:sp>
        <p:nvSpPr>
          <p:cNvPr id="3" name="Content Placeholder 2"/>
          <p:cNvSpPr>
            <a:spLocks noGrp="1"/>
          </p:cNvSpPr>
          <p:nvPr>
            <p:ph idx="1"/>
          </p:nvPr>
        </p:nvSpPr>
        <p:spPr>
          <a:xfrm>
            <a:off x="433252" y="1412532"/>
            <a:ext cx="9207137" cy="4349171"/>
          </a:xfrm>
        </p:spPr>
        <p:txBody>
          <a:bodyPr>
            <a:noAutofit/>
          </a:bodyPr>
          <a:lstStyle/>
          <a:p>
            <a:pPr marL="463550" lvl="0" indent="-238125">
              <a:lnSpc>
                <a:spcPct val="100000"/>
              </a:lnSpc>
              <a:spcAft>
                <a:spcPts val="1800"/>
              </a:spcAft>
              <a:buClr>
                <a:srgbClr val="005895"/>
              </a:buClr>
            </a:pPr>
            <a:r>
              <a:rPr lang="en-US" sz="3200" dirty="0"/>
              <a:t>Mission really does inform everything, including how institutions define and measure student success</a:t>
            </a:r>
          </a:p>
          <a:p>
            <a:pPr marL="463550" lvl="0" indent="-238125">
              <a:lnSpc>
                <a:spcPct val="100000"/>
              </a:lnSpc>
              <a:spcAft>
                <a:spcPts val="1800"/>
              </a:spcAft>
              <a:buClr>
                <a:srgbClr val="005895"/>
              </a:buClr>
            </a:pPr>
            <a:r>
              <a:rPr lang="en-US" sz="3200" dirty="0"/>
              <a:t>Student-centeredness is alive and well in New England!</a:t>
            </a:r>
          </a:p>
          <a:p>
            <a:pPr marL="463550" lvl="0" indent="-238125">
              <a:lnSpc>
                <a:spcPct val="100000"/>
              </a:lnSpc>
              <a:buClr>
                <a:srgbClr val="005895"/>
              </a:buClr>
            </a:pPr>
            <a:r>
              <a:rPr lang="en-US" sz="3200" dirty="0"/>
              <a:t>Institutions find many ways to get value from the accreditation process.</a:t>
            </a:r>
          </a:p>
        </p:txBody>
      </p:sp>
      <p:sp>
        <p:nvSpPr>
          <p:cNvPr id="4" name="Slide Number Placeholder 3"/>
          <p:cNvSpPr>
            <a:spLocks noGrp="1"/>
          </p:cNvSpPr>
          <p:nvPr>
            <p:ph type="sldNum" sz="quarter" idx="12"/>
          </p:nvPr>
        </p:nvSpPr>
        <p:spPr/>
        <p:txBody>
          <a:bodyPr/>
          <a:lstStyle/>
          <a:p>
            <a:fld id="{70C5FF30-07EE-5847-AAA9-A367C1F45818}" type="slidenum">
              <a:rPr lang="en-US" smtClean="0"/>
              <a:pPr/>
              <a:t>27</a:t>
            </a:fld>
            <a:endParaRPr lang="en-US" dirty="0"/>
          </a:p>
        </p:txBody>
      </p:sp>
    </p:spTree>
    <p:extLst>
      <p:ext uri="{BB962C8B-B14F-4D97-AF65-F5344CB8AC3E}">
        <p14:creationId xmlns:p14="http://schemas.microsoft.com/office/powerpoint/2010/main" val="2856248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Three recommendations</a:t>
            </a:r>
          </a:p>
        </p:txBody>
      </p:sp>
      <p:sp>
        <p:nvSpPr>
          <p:cNvPr id="4" name="Slide Number Placeholder 3"/>
          <p:cNvSpPr>
            <a:spLocks noGrp="1"/>
          </p:cNvSpPr>
          <p:nvPr>
            <p:ph type="sldNum" sz="quarter" idx="12"/>
          </p:nvPr>
        </p:nvSpPr>
        <p:spPr/>
        <p:txBody>
          <a:bodyPr/>
          <a:lstStyle/>
          <a:p>
            <a:fld id="{70C5FF30-07EE-5847-AAA9-A367C1F45818}" type="slidenum">
              <a:rPr lang="en-US" smtClean="0"/>
              <a:pPr/>
              <a:t>28</a:t>
            </a:fld>
            <a:endParaRPr lang="en-US" dirty="0"/>
          </a:p>
        </p:txBody>
      </p:sp>
      <p:sp>
        <p:nvSpPr>
          <p:cNvPr id="7" name="Shape 388">
            <a:extLst>
              <a:ext uri="{FF2B5EF4-FFF2-40B4-BE49-F238E27FC236}">
                <a16:creationId xmlns:a16="http://schemas.microsoft.com/office/drawing/2014/main" id="{4927DD24-01AD-45A5-9460-877ED49986C6}"/>
              </a:ext>
            </a:extLst>
          </p:cNvPr>
          <p:cNvSpPr/>
          <p:nvPr/>
        </p:nvSpPr>
        <p:spPr>
          <a:xfrm>
            <a:off x="457200" y="1107005"/>
            <a:ext cx="9573904" cy="5047536"/>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marL="398463" indent="-398463">
              <a:spcBef>
                <a:spcPts val="1200"/>
              </a:spcBef>
              <a:buClr>
                <a:srgbClr val="005895"/>
              </a:buClr>
              <a:buFont typeface="Arial" panose="020B0604020202020204" pitchFamily="34" charset="0"/>
              <a:buChar char="•"/>
              <a:tabLst>
                <a:tab pos="398463" algn="l"/>
              </a:tabLst>
              <a:defRPr sz="2000">
                <a:solidFill>
                  <a:srgbClr val="800000"/>
                </a:solidFill>
                <a:latin typeface="Verdana"/>
                <a:ea typeface="Verdana"/>
                <a:cs typeface="Verdana"/>
                <a:sym typeface="Verdana"/>
              </a:defRPr>
            </a:pPr>
            <a:r>
              <a:rPr lang="en-US" sz="2800" dirty="0">
                <a:solidFill>
                  <a:srgbClr val="000000"/>
                </a:solidFill>
                <a:latin typeface="Helvetica" panose="020B0604020202020204" pitchFamily="34" charset="0"/>
                <a:ea typeface="Verdana"/>
                <a:cs typeface="Helvetica" panose="020B0604020202020204" pitchFamily="34" charset="0"/>
              </a:rPr>
              <a:t>In your reports, give as much attention to results and analysis as you do to process.</a:t>
            </a:r>
          </a:p>
          <a:p>
            <a:pPr>
              <a:spcBef>
                <a:spcPts val="1200"/>
              </a:spcBef>
              <a:buClr>
                <a:srgbClr val="FFC000"/>
              </a:buClr>
              <a:tabLst>
                <a:tab pos="398463" algn="l"/>
              </a:tabLst>
              <a:defRPr sz="2000">
                <a:solidFill>
                  <a:srgbClr val="800000"/>
                </a:solidFill>
                <a:latin typeface="Verdana"/>
                <a:ea typeface="Verdana"/>
                <a:cs typeface="Verdana"/>
                <a:sym typeface="Verdana"/>
              </a:defRPr>
            </a:pPr>
            <a:endParaRPr lang="en-US" sz="2800" dirty="0">
              <a:solidFill>
                <a:srgbClr val="000000"/>
              </a:solidFill>
              <a:latin typeface="Helvetica" panose="020B0604020202020204" pitchFamily="34" charset="0"/>
              <a:ea typeface="Verdana"/>
              <a:cs typeface="Helvetica" panose="020B0604020202020204" pitchFamily="34" charset="0"/>
            </a:endParaRPr>
          </a:p>
          <a:p>
            <a:pPr>
              <a:spcBef>
                <a:spcPts val="1200"/>
              </a:spcBef>
              <a:buClr>
                <a:srgbClr val="FFC000"/>
              </a:buClr>
              <a:tabLst>
                <a:tab pos="398463" algn="l"/>
              </a:tabLst>
              <a:defRPr sz="2000">
                <a:solidFill>
                  <a:srgbClr val="800000"/>
                </a:solidFill>
                <a:latin typeface="Verdana"/>
                <a:ea typeface="Verdana"/>
                <a:cs typeface="Verdana"/>
                <a:sym typeface="Verdana"/>
              </a:defRPr>
            </a:pPr>
            <a:endParaRPr sz="2800" dirty="0">
              <a:solidFill>
                <a:srgbClr val="000000"/>
              </a:solidFill>
              <a:latin typeface="Helvetica" panose="020B0604020202020204" pitchFamily="34" charset="0"/>
              <a:ea typeface="Verdana"/>
              <a:cs typeface="Helvetica" panose="020B0604020202020204" pitchFamily="34" charset="0"/>
            </a:endParaRPr>
          </a:p>
          <a:p>
            <a:pPr marL="398463" indent="-398463">
              <a:spcBef>
                <a:spcPts val="3600"/>
              </a:spcBef>
              <a:buClr>
                <a:srgbClr val="005895"/>
              </a:buClr>
              <a:buFont typeface="Arial" panose="020B0604020202020204" pitchFamily="34" charset="0"/>
              <a:buChar char="•"/>
              <a:tabLst>
                <a:tab pos="398463" algn="l"/>
              </a:tabLst>
              <a:defRPr sz="2000">
                <a:solidFill>
                  <a:srgbClr val="800000"/>
                </a:solidFill>
                <a:latin typeface="Verdana"/>
                <a:ea typeface="Verdana"/>
                <a:cs typeface="Verdana"/>
                <a:sym typeface="Verdana"/>
              </a:defRPr>
            </a:pPr>
            <a:r>
              <a:rPr lang="en-US" sz="2800" dirty="0">
                <a:solidFill>
                  <a:srgbClr val="000000"/>
                </a:solidFill>
                <a:latin typeface="Helvetica" panose="020B0604020202020204" pitchFamily="34" charset="0"/>
                <a:ea typeface="Verdana"/>
                <a:cs typeface="Helvetica" panose="020B0604020202020204" pitchFamily="34" charset="0"/>
              </a:rPr>
              <a:t>Tell your story of student success in all its nuance, richness, and complexity.</a:t>
            </a:r>
            <a:endParaRPr sz="2800" dirty="0">
              <a:solidFill>
                <a:srgbClr val="000000"/>
              </a:solidFill>
              <a:latin typeface="Helvetica" panose="020B0604020202020204" pitchFamily="34" charset="0"/>
              <a:ea typeface="Verdana"/>
              <a:cs typeface="Helvetica" panose="020B0604020202020204" pitchFamily="34" charset="0"/>
            </a:endParaRPr>
          </a:p>
          <a:p>
            <a:pPr marL="398463" indent="-398463">
              <a:spcBef>
                <a:spcPts val="1200"/>
              </a:spcBef>
              <a:buClr>
                <a:srgbClr val="005895"/>
              </a:buClr>
              <a:buFont typeface="Arial" panose="020B0604020202020204" pitchFamily="34" charset="0"/>
              <a:buChar char="•"/>
              <a:tabLst>
                <a:tab pos="398463" algn="l"/>
              </a:tabLst>
              <a:defRPr sz="2000">
                <a:solidFill>
                  <a:srgbClr val="800000"/>
                </a:solidFill>
                <a:latin typeface="Verdana"/>
                <a:ea typeface="Verdana"/>
                <a:cs typeface="Verdana"/>
                <a:sym typeface="Verdana"/>
              </a:defRPr>
            </a:pPr>
            <a:r>
              <a:rPr lang="en-US" sz="2800" dirty="0">
                <a:solidFill>
                  <a:srgbClr val="000000"/>
                </a:solidFill>
                <a:latin typeface="Helvetica" panose="020B0604020202020204" pitchFamily="34" charset="0"/>
                <a:cs typeface="Helvetica" panose="020B0604020202020204" pitchFamily="34" charset="0"/>
              </a:rPr>
              <a:t>Put on your Aunt Miriam hat and explore your website … then sit down with the folks in charge of your site.</a:t>
            </a:r>
          </a:p>
          <a:p>
            <a:pPr marL="398463" indent="-398463">
              <a:spcBef>
                <a:spcPts val="1200"/>
              </a:spcBef>
              <a:buClr>
                <a:srgbClr val="FFC000"/>
              </a:buClr>
              <a:buFont typeface="Arial" panose="020B0604020202020204" pitchFamily="34" charset="0"/>
              <a:buChar char="•"/>
              <a:tabLst>
                <a:tab pos="398463" algn="l"/>
              </a:tabLst>
              <a:defRPr sz="2000">
                <a:solidFill>
                  <a:srgbClr val="800000"/>
                </a:solidFill>
                <a:latin typeface="Verdana"/>
                <a:ea typeface="Verdana"/>
                <a:cs typeface="Verdana"/>
                <a:sym typeface="Verdana"/>
              </a:defRPr>
            </a:pPr>
            <a:endParaRPr lang="en-US" sz="2800" dirty="0">
              <a:solidFill>
                <a:srgbClr val="000000"/>
              </a:solidFill>
              <a:latin typeface="Helvetica" panose="020B0604020202020204" pitchFamily="34" charset="0"/>
              <a:cs typeface="Helvetica" panose="020B0604020202020204" pitchFamily="34" charset="0"/>
            </a:endParaRPr>
          </a:p>
        </p:txBody>
      </p:sp>
      <p:sp>
        <p:nvSpPr>
          <p:cNvPr id="9" name="Text Box 6">
            <a:extLst>
              <a:ext uri="{FF2B5EF4-FFF2-40B4-BE49-F238E27FC236}">
                <a16:creationId xmlns:a16="http://schemas.microsoft.com/office/drawing/2014/main" id="{921122B5-4461-4327-A8A0-C496D9A2BF47}"/>
              </a:ext>
            </a:extLst>
          </p:cNvPr>
          <p:cNvSpPr txBox="1">
            <a:spLocks noChangeArrowheads="1"/>
          </p:cNvSpPr>
          <p:nvPr/>
        </p:nvSpPr>
        <p:spPr bwMode="auto">
          <a:xfrm>
            <a:off x="637472" y="2859391"/>
            <a:ext cx="2702170" cy="369332"/>
          </a:xfrm>
          <a:prstGeom prst="rect">
            <a:avLst/>
          </a:prstGeom>
          <a:solidFill>
            <a:srgbClr val="CC00FF"/>
          </a:solidFill>
          <a:ln>
            <a:noFill/>
          </a:ln>
          <a:effectLst/>
        </p:spPr>
        <p:txBody>
          <a:bodyPr wrap="square">
            <a:spAutoFit/>
          </a:bodyPr>
          <a:lstStyle/>
          <a:p>
            <a:pPr>
              <a:spcBef>
                <a:spcPct val="50000"/>
              </a:spcBef>
            </a:pPr>
            <a:r>
              <a:rPr lang="en-US" altLang="en-US" dirty="0">
                <a:solidFill>
                  <a:srgbClr val="FFFFFF"/>
                </a:solidFill>
                <a:latin typeface="Helvetica" panose="020B0604020202020204" pitchFamily="34" charset="0"/>
                <a:cs typeface="Helvetica" panose="020B0604020202020204" pitchFamily="34" charset="0"/>
              </a:rPr>
              <a:t>Process</a:t>
            </a:r>
          </a:p>
        </p:txBody>
      </p:sp>
      <p:sp>
        <p:nvSpPr>
          <p:cNvPr id="10" name="Text Box 8">
            <a:extLst>
              <a:ext uri="{FF2B5EF4-FFF2-40B4-BE49-F238E27FC236}">
                <a16:creationId xmlns:a16="http://schemas.microsoft.com/office/drawing/2014/main" id="{4EB96A2A-CC22-4F20-B137-6A28989775D6}"/>
              </a:ext>
            </a:extLst>
          </p:cNvPr>
          <p:cNvSpPr txBox="1">
            <a:spLocks noChangeArrowheads="1"/>
          </p:cNvSpPr>
          <p:nvPr/>
        </p:nvSpPr>
        <p:spPr bwMode="auto">
          <a:xfrm>
            <a:off x="3358662" y="2859391"/>
            <a:ext cx="2667000" cy="369332"/>
          </a:xfrm>
          <a:prstGeom prst="rect">
            <a:avLst/>
          </a:prstGeom>
          <a:solidFill>
            <a:srgbClr val="009999"/>
          </a:solidFill>
          <a:ln>
            <a:noFill/>
          </a:ln>
          <a:effectLst/>
        </p:spPr>
        <p:txBody>
          <a:bodyPr>
            <a:spAutoFit/>
          </a:bodyPr>
          <a:lstStyle/>
          <a:p>
            <a:pPr>
              <a:spcBef>
                <a:spcPct val="50000"/>
              </a:spcBef>
            </a:pPr>
            <a:r>
              <a:rPr lang="en-US" altLang="en-US" dirty="0">
                <a:solidFill>
                  <a:srgbClr val="FFFFFF"/>
                </a:solidFill>
                <a:latin typeface="Helvetica" panose="020B0604020202020204" pitchFamily="34" charset="0"/>
                <a:cs typeface="Helvetica" panose="020B0604020202020204" pitchFamily="34" charset="0"/>
              </a:rPr>
              <a:t>Results</a:t>
            </a:r>
          </a:p>
        </p:txBody>
      </p:sp>
      <p:sp>
        <p:nvSpPr>
          <p:cNvPr id="11" name="Text Box 9">
            <a:extLst>
              <a:ext uri="{FF2B5EF4-FFF2-40B4-BE49-F238E27FC236}">
                <a16:creationId xmlns:a16="http://schemas.microsoft.com/office/drawing/2014/main" id="{F557C911-2905-4D74-8E16-1A49371F1BFB}"/>
              </a:ext>
            </a:extLst>
          </p:cNvPr>
          <p:cNvSpPr txBox="1">
            <a:spLocks noChangeArrowheads="1"/>
          </p:cNvSpPr>
          <p:nvPr/>
        </p:nvSpPr>
        <p:spPr bwMode="auto">
          <a:xfrm>
            <a:off x="6025662" y="2859391"/>
            <a:ext cx="2667000" cy="369332"/>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solidFill>
                  <a:srgbClr val="FFFFFF"/>
                </a:solidFill>
                <a:latin typeface="Helvetica" panose="020B0604020202020204" pitchFamily="34" charset="0"/>
                <a:cs typeface="Helvetica" panose="020B0604020202020204" pitchFamily="34" charset="0"/>
              </a:rPr>
              <a:t>Analysis</a:t>
            </a:r>
          </a:p>
        </p:txBody>
      </p:sp>
      <p:pic>
        <p:nvPicPr>
          <p:cNvPr id="15" name="Picture 14">
            <a:extLst>
              <a:ext uri="{FF2B5EF4-FFF2-40B4-BE49-F238E27FC236}">
                <a16:creationId xmlns:a16="http://schemas.microsoft.com/office/drawing/2014/main" id="{83FD2AA2-79F7-41B4-A5E0-37B1100FB6D0}"/>
              </a:ext>
            </a:extLst>
          </p:cNvPr>
          <p:cNvPicPr>
            <a:picLocks noChangeAspect="1"/>
          </p:cNvPicPr>
          <p:nvPr/>
        </p:nvPicPr>
        <p:blipFill>
          <a:blip r:embed="rId2"/>
          <a:stretch>
            <a:fillRect/>
          </a:stretch>
        </p:blipFill>
        <p:spPr>
          <a:xfrm>
            <a:off x="3125665" y="5633571"/>
            <a:ext cx="1075593" cy="826824"/>
          </a:xfrm>
          <a:prstGeom prst="rect">
            <a:avLst/>
          </a:prstGeom>
        </p:spPr>
      </p:pic>
      <p:sp>
        <p:nvSpPr>
          <p:cNvPr id="16" name="Text Box 6">
            <a:extLst>
              <a:ext uri="{FF2B5EF4-FFF2-40B4-BE49-F238E27FC236}">
                <a16:creationId xmlns:a16="http://schemas.microsoft.com/office/drawing/2014/main" id="{A5BD7FA2-5AD3-4766-A6F1-62C527044910}"/>
              </a:ext>
            </a:extLst>
          </p:cNvPr>
          <p:cNvSpPr txBox="1">
            <a:spLocks noChangeArrowheads="1"/>
          </p:cNvSpPr>
          <p:nvPr/>
        </p:nvSpPr>
        <p:spPr bwMode="auto">
          <a:xfrm>
            <a:off x="656491" y="2296249"/>
            <a:ext cx="5690521" cy="369332"/>
          </a:xfrm>
          <a:prstGeom prst="rect">
            <a:avLst/>
          </a:prstGeom>
          <a:solidFill>
            <a:srgbClr val="CC00FF"/>
          </a:solidFill>
          <a:ln>
            <a:noFill/>
          </a:ln>
          <a:effectLst/>
        </p:spPr>
        <p:txBody>
          <a:bodyPr wrap="square">
            <a:spAutoFit/>
          </a:bodyPr>
          <a:lstStyle/>
          <a:p>
            <a:pPr>
              <a:spcBef>
                <a:spcPct val="50000"/>
              </a:spcBef>
            </a:pPr>
            <a:r>
              <a:rPr lang="en-US" altLang="en-US" dirty="0">
                <a:solidFill>
                  <a:srgbClr val="FFFFFF"/>
                </a:solidFill>
                <a:latin typeface="Helvetica" panose="020B0604020202020204" pitchFamily="34" charset="0"/>
                <a:cs typeface="Helvetica" panose="020B0604020202020204" pitchFamily="34" charset="0"/>
              </a:rPr>
              <a:t>Process</a:t>
            </a:r>
          </a:p>
        </p:txBody>
      </p:sp>
      <p:sp>
        <p:nvSpPr>
          <p:cNvPr id="17" name="Text Box 8">
            <a:extLst>
              <a:ext uri="{FF2B5EF4-FFF2-40B4-BE49-F238E27FC236}">
                <a16:creationId xmlns:a16="http://schemas.microsoft.com/office/drawing/2014/main" id="{85D12425-BD96-4B22-8421-BA2DE5869CDA}"/>
              </a:ext>
            </a:extLst>
          </p:cNvPr>
          <p:cNvSpPr txBox="1">
            <a:spLocks noChangeArrowheads="1"/>
          </p:cNvSpPr>
          <p:nvPr/>
        </p:nvSpPr>
        <p:spPr bwMode="auto">
          <a:xfrm>
            <a:off x="6347011" y="2296249"/>
            <a:ext cx="1213849" cy="369332"/>
          </a:xfrm>
          <a:prstGeom prst="rect">
            <a:avLst/>
          </a:prstGeom>
          <a:solidFill>
            <a:srgbClr val="009999"/>
          </a:solidFill>
          <a:ln>
            <a:noFill/>
          </a:ln>
          <a:effectLst/>
        </p:spPr>
        <p:txBody>
          <a:bodyPr wrap="square">
            <a:spAutoFit/>
          </a:bodyPr>
          <a:lstStyle/>
          <a:p>
            <a:pPr>
              <a:spcBef>
                <a:spcPct val="50000"/>
              </a:spcBef>
            </a:pPr>
            <a:r>
              <a:rPr lang="en-US" altLang="en-US" dirty="0">
                <a:solidFill>
                  <a:srgbClr val="FFFFFF"/>
                </a:solidFill>
                <a:latin typeface="Helvetica" panose="020B0604020202020204" pitchFamily="34" charset="0"/>
                <a:cs typeface="Helvetica" panose="020B0604020202020204" pitchFamily="34" charset="0"/>
              </a:rPr>
              <a:t>Results</a:t>
            </a:r>
          </a:p>
        </p:txBody>
      </p:sp>
      <p:sp>
        <p:nvSpPr>
          <p:cNvPr id="18" name="Text Box 9">
            <a:extLst>
              <a:ext uri="{FF2B5EF4-FFF2-40B4-BE49-F238E27FC236}">
                <a16:creationId xmlns:a16="http://schemas.microsoft.com/office/drawing/2014/main" id="{9E038885-6DA2-40CB-95B6-A8F85DA80531}"/>
              </a:ext>
            </a:extLst>
          </p:cNvPr>
          <p:cNvSpPr txBox="1">
            <a:spLocks noChangeArrowheads="1"/>
          </p:cNvSpPr>
          <p:nvPr/>
        </p:nvSpPr>
        <p:spPr bwMode="auto">
          <a:xfrm>
            <a:off x="7560860" y="2288250"/>
            <a:ext cx="1131801" cy="369332"/>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dirty="0">
                <a:solidFill>
                  <a:srgbClr val="FFFFFF"/>
                </a:solidFill>
                <a:latin typeface="Helvetica" panose="020B0604020202020204" pitchFamily="34" charset="0"/>
                <a:cs typeface="Helvetica" panose="020B0604020202020204" pitchFamily="34" charset="0"/>
              </a:rPr>
              <a:t>Analysis</a:t>
            </a:r>
          </a:p>
        </p:txBody>
      </p:sp>
    </p:spTree>
    <p:extLst>
      <p:ext uri="{BB962C8B-B14F-4D97-AF65-F5344CB8AC3E}">
        <p14:creationId xmlns:p14="http://schemas.microsoft.com/office/powerpoint/2010/main" val="18289301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632D1-AD86-4EEA-88E2-E4829C44377D}"/>
              </a:ext>
            </a:extLst>
          </p:cNvPr>
          <p:cNvSpPr>
            <a:spLocks noGrp="1"/>
          </p:cNvSpPr>
          <p:nvPr>
            <p:ph type="title"/>
          </p:nvPr>
        </p:nvSpPr>
        <p:spPr/>
        <p:txBody>
          <a:bodyPr>
            <a:normAutofit/>
          </a:bodyPr>
          <a:lstStyle/>
          <a:p>
            <a:r>
              <a:rPr lang="en-US" sz="3200" dirty="0"/>
              <a:t>Questions, comments, insights?</a:t>
            </a:r>
          </a:p>
        </p:txBody>
      </p:sp>
      <p:sp>
        <p:nvSpPr>
          <p:cNvPr id="4" name="Slide Number Placeholder 3">
            <a:extLst>
              <a:ext uri="{FF2B5EF4-FFF2-40B4-BE49-F238E27FC236}">
                <a16:creationId xmlns:a16="http://schemas.microsoft.com/office/drawing/2014/main" id="{24461A48-FA1F-4CC1-825C-CE6D2E2730CF}"/>
              </a:ext>
            </a:extLst>
          </p:cNvPr>
          <p:cNvSpPr>
            <a:spLocks noGrp="1"/>
          </p:cNvSpPr>
          <p:nvPr>
            <p:ph type="sldNum" sz="quarter" idx="12"/>
          </p:nvPr>
        </p:nvSpPr>
        <p:spPr/>
        <p:txBody>
          <a:bodyPr/>
          <a:lstStyle/>
          <a:p>
            <a:fld id="{70C5FF30-07EE-5847-AAA9-A367C1F45818}" type="slidenum">
              <a:rPr lang="en-US" smtClean="0"/>
              <a:pPr/>
              <a:t>29</a:t>
            </a:fld>
            <a:endParaRPr lang="en-US" dirty="0"/>
          </a:p>
        </p:txBody>
      </p:sp>
      <p:sp>
        <p:nvSpPr>
          <p:cNvPr id="5" name="Text Box 5">
            <a:extLst>
              <a:ext uri="{FF2B5EF4-FFF2-40B4-BE49-F238E27FC236}">
                <a16:creationId xmlns:a16="http://schemas.microsoft.com/office/drawing/2014/main" id="{0FF8CA6E-7299-4282-92F2-6B418E362B9D}"/>
              </a:ext>
            </a:extLst>
          </p:cNvPr>
          <p:cNvSpPr txBox="1">
            <a:spLocks noChangeArrowheads="1"/>
          </p:cNvSpPr>
          <p:nvPr/>
        </p:nvSpPr>
        <p:spPr bwMode="auto">
          <a:xfrm>
            <a:off x="304800" y="1371600"/>
            <a:ext cx="8001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r>
              <a:rPr lang="en-US" altLang="en-US" sz="2200" dirty="0">
                <a:latin typeface="Helvetica" panose="020B0604020202020204" pitchFamily="34" charset="0"/>
                <a:cs typeface="Helvetica" panose="020B0604020202020204" pitchFamily="34" charset="0"/>
              </a:rPr>
              <a:t>Patricia M. O'Brien SND		</a:t>
            </a:r>
          </a:p>
          <a:p>
            <a:r>
              <a:rPr lang="en-US" altLang="en-US" sz="2200" dirty="0">
                <a:latin typeface="Helvetica" panose="020B0604020202020204" pitchFamily="34" charset="0"/>
                <a:cs typeface="Helvetica" panose="020B0604020202020204" pitchFamily="34" charset="0"/>
              </a:rPr>
              <a:t>Senior Vice President		</a:t>
            </a:r>
          </a:p>
          <a:p>
            <a:r>
              <a:rPr lang="en-US" altLang="en-US" sz="2200" dirty="0">
                <a:latin typeface="Helvetica" panose="020B0604020202020204" pitchFamily="34" charset="0"/>
                <a:cs typeface="Helvetica" panose="020B0604020202020204" pitchFamily="34" charset="0"/>
              </a:rPr>
              <a:t>New England Commission of Higher Education</a:t>
            </a:r>
          </a:p>
          <a:p>
            <a:r>
              <a:rPr lang="en-US" altLang="en-US" sz="2200" dirty="0">
                <a:latin typeface="Helvetica" panose="020B0604020202020204" pitchFamily="34" charset="0"/>
                <a:cs typeface="Helvetica" panose="020B0604020202020204" pitchFamily="34" charset="0"/>
              </a:rPr>
              <a:t>3 Burlington Woods, Suite 100</a:t>
            </a:r>
          </a:p>
          <a:p>
            <a:r>
              <a:rPr lang="en-US" altLang="en-US" sz="2200" dirty="0">
                <a:latin typeface="Helvetica" panose="020B0604020202020204" pitchFamily="34" charset="0"/>
                <a:cs typeface="Helvetica" panose="020B0604020202020204" pitchFamily="34" charset="0"/>
              </a:rPr>
              <a:t>Burlington, MA 01803-4514</a:t>
            </a:r>
          </a:p>
          <a:p>
            <a:r>
              <a:rPr lang="en-US" altLang="en-US" sz="2200" dirty="0">
                <a:latin typeface="Helvetica" panose="020B0604020202020204" pitchFamily="34" charset="0"/>
                <a:cs typeface="Helvetica" panose="020B0604020202020204" pitchFamily="34" charset="0"/>
              </a:rPr>
              <a:t>Phone: 781-425-7712		</a:t>
            </a:r>
          </a:p>
          <a:p>
            <a:r>
              <a:rPr lang="en-US" altLang="en-US" sz="2200" dirty="0">
                <a:latin typeface="Helvetica" panose="020B0604020202020204" pitchFamily="34" charset="0"/>
                <a:cs typeface="Helvetica" panose="020B0604020202020204" pitchFamily="34" charset="0"/>
              </a:rPr>
              <a:t>Fax: 781-425-1001			</a:t>
            </a:r>
          </a:p>
          <a:p>
            <a:r>
              <a:rPr lang="en-US" altLang="en-US" sz="2200" dirty="0">
                <a:latin typeface="Helvetica" panose="020B0604020202020204" pitchFamily="34" charset="0"/>
                <a:cs typeface="Helvetica" panose="020B0604020202020204" pitchFamily="34" charset="0"/>
                <a:hlinkClick r:id="rId2"/>
              </a:rPr>
              <a:t>pobrien@neche.org</a:t>
            </a:r>
            <a:r>
              <a:rPr lang="en-US" altLang="en-US" sz="2200" dirty="0">
                <a:latin typeface="Helvetica" panose="020B0604020202020204" pitchFamily="34" charset="0"/>
                <a:cs typeface="Helvetica" panose="020B0604020202020204" pitchFamily="34" charset="0"/>
              </a:rPr>
              <a:t>			</a:t>
            </a:r>
          </a:p>
          <a:p>
            <a:endParaRPr lang="en-US" altLang="en-US" sz="2200" dirty="0">
              <a:latin typeface="Helvetica" panose="020B0604020202020204" pitchFamily="34" charset="0"/>
              <a:cs typeface="Helvetica" panose="020B0604020202020204" pitchFamily="34" charset="0"/>
            </a:endParaRPr>
          </a:p>
          <a:p>
            <a:r>
              <a:rPr lang="en-US" altLang="en-US" dirty="0">
                <a:latin typeface="Helvetica" panose="020B0604020202020204" pitchFamily="34" charset="0"/>
                <a:cs typeface="Helvetica" panose="020B0604020202020204" pitchFamily="34" charset="0"/>
              </a:rPr>
              <a:t> </a:t>
            </a:r>
          </a:p>
        </p:txBody>
      </p:sp>
      <p:sp>
        <p:nvSpPr>
          <p:cNvPr id="6" name="Text Box 12">
            <a:extLst>
              <a:ext uri="{FF2B5EF4-FFF2-40B4-BE49-F238E27FC236}">
                <a16:creationId xmlns:a16="http://schemas.microsoft.com/office/drawing/2014/main" id="{005728AC-EECD-4964-8C84-D3CC2D636276}"/>
              </a:ext>
            </a:extLst>
          </p:cNvPr>
          <p:cNvSpPr txBox="1">
            <a:spLocks noChangeArrowheads="1"/>
          </p:cNvSpPr>
          <p:nvPr/>
        </p:nvSpPr>
        <p:spPr bwMode="auto">
          <a:xfrm>
            <a:off x="2667000" y="4953000"/>
            <a:ext cx="4343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algn="ctr">
              <a:spcBef>
                <a:spcPct val="50000"/>
              </a:spcBef>
            </a:pPr>
            <a:r>
              <a:rPr lang="en-US" altLang="en-US" sz="5400" b="1" dirty="0">
                <a:solidFill>
                  <a:srgbClr val="005895"/>
                </a:solidFill>
                <a:latin typeface="Monotype Corsiva" pitchFamily="66" charset="0"/>
              </a:rPr>
              <a:t>Thank you!</a:t>
            </a:r>
          </a:p>
        </p:txBody>
      </p:sp>
    </p:spTree>
    <p:extLst>
      <p:ext uri="{BB962C8B-B14F-4D97-AF65-F5344CB8AC3E}">
        <p14:creationId xmlns:p14="http://schemas.microsoft.com/office/powerpoint/2010/main" val="3646235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Dual Purposes of Accreditation</a:t>
            </a:r>
          </a:p>
        </p:txBody>
      </p:sp>
      <p:sp>
        <p:nvSpPr>
          <p:cNvPr id="4" name="Slide Number Placeholder 3"/>
          <p:cNvSpPr>
            <a:spLocks noGrp="1"/>
          </p:cNvSpPr>
          <p:nvPr>
            <p:ph type="sldNum" sz="quarter" idx="12"/>
          </p:nvPr>
        </p:nvSpPr>
        <p:spPr/>
        <p:txBody>
          <a:bodyPr/>
          <a:lstStyle/>
          <a:p>
            <a:pPr defTabSz="685800">
              <a:defRPr/>
            </a:pPr>
            <a:fld id="{70C5FF30-07EE-5847-AAA9-A367C1F45818}" type="slidenum">
              <a:rPr lang="en-US" sz="750">
                <a:solidFill>
                  <a:prstClr val="white"/>
                </a:solidFill>
              </a:rPr>
              <a:pPr defTabSz="685800">
                <a:defRPr/>
              </a:pPr>
              <a:t>3</a:t>
            </a:fld>
            <a:endParaRPr lang="en-US" sz="750" dirty="0">
              <a:solidFill>
                <a:prstClr val="white"/>
              </a:solidFill>
            </a:endParaRPr>
          </a:p>
        </p:txBody>
      </p:sp>
      <p:pic>
        <p:nvPicPr>
          <p:cNvPr id="5" name="Picture 3" descr="BS00746_[1]">
            <a:extLst>
              <a:ext uri="{FF2B5EF4-FFF2-40B4-BE49-F238E27FC236}">
                <a16:creationId xmlns:a16="http://schemas.microsoft.com/office/drawing/2014/main" id="{A2980EC8-1B85-4601-8A23-5DBA34C617F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476644" y="1538289"/>
            <a:ext cx="3170021" cy="31099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Rectangle 5">
            <a:extLst>
              <a:ext uri="{FF2B5EF4-FFF2-40B4-BE49-F238E27FC236}">
                <a16:creationId xmlns:a16="http://schemas.microsoft.com/office/drawing/2014/main" id="{5B3F51C2-C6C5-4A01-825A-16EAC6E8E5C3}"/>
              </a:ext>
            </a:extLst>
          </p:cNvPr>
          <p:cNvSpPr/>
          <p:nvPr/>
        </p:nvSpPr>
        <p:spPr>
          <a:xfrm>
            <a:off x="2057401" y="2817108"/>
            <a:ext cx="1419243" cy="954107"/>
          </a:xfrm>
          <a:prstGeom prst="rect">
            <a:avLst/>
          </a:prstGeom>
        </p:spPr>
        <p:txBody>
          <a:bodyPr wrap="square">
            <a:spAutoFit/>
          </a:bodyPr>
          <a:lstStyle/>
          <a:p>
            <a:pPr>
              <a:spcBef>
                <a:spcPct val="50000"/>
              </a:spcBef>
            </a:pPr>
            <a:r>
              <a:rPr lang="en-US" altLang="en-US" sz="2800" dirty="0">
                <a:latin typeface="Helvetica" panose="020B0604020202020204" pitchFamily="34" charset="0"/>
                <a:cs typeface="Helvetica" panose="020B0604020202020204" pitchFamily="34" charset="0"/>
              </a:rPr>
              <a:t>Assure quality</a:t>
            </a:r>
          </a:p>
        </p:txBody>
      </p:sp>
      <p:sp>
        <p:nvSpPr>
          <p:cNvPr id="7" name="Rectangle 6">
            <a:extLst>
              <a:ext uri="{FF2B5EF4-FFF2-40B4-BE49-F238E27FC236}">
                <a16:creationId xmlns:a16="http://schemas.microsoft.com/office/drawing/2014/main" id="{CC764E77-0944-4410-806B-6EE40CB1FAF0}"/>
              </a:ext>
            </a:extLst>
          </p:cNvPr>
          <p:cNvSpPr/>
          <p:nvPr/>
        </p:nvSpPr>
        <p:spPr>
          <a:xfrm>
            <a:off x="6676025" y="2819401"/>
            <a:ext cx="2573536" cy="954107"/>
          </a:xfrm>
          <a:prstGeom prst="rect">
            <a:avLst/>
          </a:prstGeom>
        </p:spPr>
        <p:txBody>
          <a:bodyPr wrap="square">
            <a:spAutoFit/>
          </a:bodyPr>
          <a:lstStyle/>
          <a:p>
            <a:r>
              <a:rPr lang="en-US" altLang="en-US" sz="2800" dirty="0">
                <a:latin typeface="Helvetica" panose="020B0604020202020204" pitchFamily="34" charset="0"/>
                <a:cs typeface="Helvetica" panose="020B0604020202020204" pitchFamily="34" charset="0"/>
              </a:rPr>
              <a:t>Foster improvement</a:t>
            </a:r>
            <a:endParaRPr lang="en-US" sz="28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808006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2EEC4-8D46-4B05-8DC6-374B6B2C801E}"/>
              </a:ext>
            </a:extLst>
          </p:cNvPr>
          <p:cNvSpPr>
            <a:spLocks noGrp="1"/>
          </p:cNvSpPr>
          <p:nvPr>
            <p:ph type="title"/>
          </p:nvPr>
        </p:nvSpPr>
        <p:spPr/>
        <p:txBody>
          <a:bodyPr>
            <a:normAutofit/>
          </a:bodyPr>
          <a:lstStyle/>
          <a:p>
            <a:r>
              <a:rPr lang="en-US" sz="3200" dirty="0">
                <a:latin typeface="Helvetica" panose="020B0604020202020204" pitchFamily="34" charset="0"/>
                <a:cs typeface="Helvetica" panose="020B0604020202020204" pitchFamily="34" charset="0"/>
              </a:rPr>
              <a:t>Standards for Accreditation</a:t>
            </a:r>
          </a:p>
        </p:txBody>
      </p:sp>
      <p:sp>
        <p:nvSpPr>
          <p:cNvPr id="4" name="Slide Number Placeholder 3">
            <a:extLst>
              <a:ext uri="{FF2B5EF4-FFF2-40B4-BE49-F238E27FC236}">
                <a16:creationId xmlns:a16="http://schemas.microsoft.com/office/drawing/2014/main" id="{3BFD620A-95AC-47B5-9DEC-7807354CC011}"/>
              </a:ext>
            </a:extLst>
          </p:cNvPr>
          <p:cNvSpPr>
            <a:spLocks noGrp="1"/>
          </p:cNvSpPr>
          <p:nvPr>
            <p:ph type="sldNum" sz="quarter" idx="12"/>
          </p:nvPr>
        </p:nvSpPr>
        <p:spPr/>
        <p:txBody>
          <a:bodyPr/>
          <a:lstStyle/>
          <a:p>
            <a:fld id="{70C5FF30-07EE-5847-AAA9-A367C1F45818}" type="slidenum">
              <a:rPr lang="en-US" smtClean="0">
                <a:latin typeface="Helvetica" panose="020B0604020202020204" pitchFamily="34" charset="0"/>
                <a:cs typeface="Helvetica" panose="020B0604020202020204" pitchFamily="34" charset="0"/>
              </a:rPr>
              <a:pPr/>
              <a:t>4</a:t>
            </a:fld>
            <a:endParaRPr lang="en-US" dirty="0">
              <a:latin typeface="Helvetica" panose="020B0604020202020204" pitchFamily="34" charset="0"/>
              <a:cs typeface="Helvetica" panose="020B0604020202020204" pitchFamily="34" charset="0"/>
            </a:endParaRPr>
          </a:p>
        </p:txBody>
      </p:sp>
      <p:sp>
        <p:nvSpPr>
          <p:cNvPr id="7" name="TextBox 6">
            <a:extLst>
              <a:ext uri="{FF2B5EF4-FFF2-40B4-BE49-F238E27FC236}">
                <a16:creationId xmlns:a16="http://schemas.microsoft.com/office/drawing/2014/main" id="{E33C789E-BE72-4B85-A5D6-ECAD8DD2612A}"/>
              </a:ext>
            </a:extLst>
          </p:cNvPr>
          <p:cNvSpPr txBox="1"/>
          <p:nvPr/>
        </p:nvSpPr>
        <p:spPr>
          <a:xfrm>
            <a:off x="173620" y="1093371"/>
            <a:ext cx="9421793" cy="5262979"/>
          </a:xfrm>
          <a:prstGeom prst="rect">
            <a:avLst/>
          </a:prstGeom>
          <a:noFill/>
        </p:spPr>
        <p:txBody>
          <a:bodyPr wrap="square" rtlCol="0">
            <a:spAutoFit/>
          </a:bodyPr>
          <a:lstStyle/>
          <a:p>
            <a:pPr algn="ctr"/>
            <a:r>
              <a:rPr lang="en-US" sz="2800" dirty="0">
                <a:latin typeface="Helvetica" panose="020B0604020202020204" pitchFamily="34" charset="0"/>
                <a:ea typeface="Verdana" panose="020B0604030504040204" pitchFamily="34" charset="0"/>
                <a:cs typeface="Helvetica" panose="020B0604020202020204" pitchFamily="34" charset="0"/>
              </a:rPr>
              <a:t>It all starts with the </a:t>
            </a:r>
            <a:r>
              <a:rPr lang="en-US" sz="2800" i="1" dirty="0">
                <a:latin typeface="Helvetica" panose="020B0604020202020204" pitchFamily="34" charset="0"/>
                <a:ea typeface="Verdana" panose="020B0604030504040204" pitchFamily="34" charset="0"/>
                <a:cs typeface="Helvetica" panose="020B0604020202020204" pitchFamily="34" charset="0"/>
              </a:rPr>
              <a:t>Standards for Accreditation </a:t>
            </a:r>
            <a:r>
              <a:rPr lang="en-US" sz="2800" dirty="0">
                <a:latin typeface="Helvetica" panose="020B0604020202020204" pitchFamily="34" charset="0"/>
                <a:ea typeface="Verdana" panose="020B0604030504040204" pitchFamily="34" charset="0"/>
                <a:cs typeface="Helvetica" panose="020B0604020202020204" pitchFamily="34" charset="0"/>
              </a:rPr>
              <a:t>–</a:t>
            </a:r>
          </a:p>
          <a:p>
            <a:pPr algn="ctr"/>
            <a:r>
              <a:rPr lang="en-US" sz="2800" dirty="0">
                <a:latin typeface="Helvetica" panose="020B0604020202020204" pitchFamily="34" charset="0"/>
                <a:ea typeface="Verdana" panose="020B0604030504040204" pitchFamily="34" charset="0"/>
                <a:cs typeface="Helvetica" panose="020B0604020202020204" pitchFamily="34" charset="0"/>
              </a:rPr>
              <a:t> which underwent a “mid-course review” in 2020, following a major revision in 2016.</a:t>
            </a:r>
          </a:p>
          <a:p>
            <a:pPr algn="ctr"/>
            <a:endParaRPr lang="en-US" sz="2800" dirty="0">
              <a:latin typeface="Helvetica" panose="020B0604020202020204" pitchFamily="34" charset="0"/>
              <a:ea typeface="Verdana" panose="020B0604030504040204" pitchFamily="34" charset="0"/>
              <a:cs typeface="Helvetica" panose="020B0604020202020204" pitchFamily="34" charset="0"/>
            </a:endParaRPr>
          </a:p>
          <a:p>
            <a:pPr algn="ctr"/>
            <a:r>
              <a:rPr lang="en-US" sz="2800" dirty="0">
                <a:latin typeface="Helvetica" panose="020B0604020202020204" pitchFamily="34" charset="0"/>
                <a:ea typeface="Verdana" panose="020B0604030504040204" pitchFamily="34" charset="0"/>
                <a:cs typeface="Helvetica" panose="020B0604020202020204" pitchFamily="34" charset="0"/>
              </a:rPr>
              <a:t>Revisions went into effect </a:t>
            </a:r>
            <a:r>
              <a:rPr lang="en-US" sz="2800" dirty="0">
                <a:solidFill>
                  <a:srgbClr val="005895"/>
                </a:solidFill>
                <a:latin typeface="Helvetica" panose="020B0604020202020204" pitchFamily="34" charset="0"/>
                <a:ea typeface="Verdana" panose="020B0604030504040204" pitchFamily="34" charset="0"/>
                <a:cs typeface="Helvetica" panose="020B0604020202020204" pitchFamily="34" charset="0"/>
              </a:rPr>
              <a:t>January 1, 2021</a:t>
            </a:r>
            <a:r>
              <a:rPr lang="en-US" sz="2800" dirty="0">
                <a:latin typeface="Helvetica" panose="020B0604020202020204" pitchFamily="34" charset="0"/>
                <a:ea typeface="Verdana" panose="020B0604030504040204" pitchFamily="34" charset="0"/>
                <a:cs typeface="Helvetica" panose="020B0604020202020204" pitchFamily="34" charset="0"/>
              </a:rPr>
              <a:t> </a:t>
            </a:r>
          </a:p>
          <a:p>
            <a:pPr algn="ctr"/>
            <a:r>
              <a:rPr lang="en-US" sz="2800" dirty="0">
                <a:latin typeface="Helvetica" panose="020B0604020202020204" pitchFamily="34" charset="0"/>
                <a:ea typeface="Verdana" panose="020B0604030504040204" pitchFamily="34" charset="0"/>
                <a:cs typeface="Helvetica" panose="020B0604020202020204" pitchFamily="34" charset="0"/>
              </a:rPr>
              <a:t>so you will use these Standards for all upcoming reports</a:t>
            </a:r>
          </a:p>
          <a:p>
            <a:pPr algn="ctr"/>
            <a:endParaRPr lang="en-US" sz="2800" dirty="0">
              <a:latin typeface="Helvetica" panose="020B0604020202020204" pitchFamily="34" charset="0"/>
              <a:ea typeface="Verdana" panose="020B0604030504040204" pitchFamily="34" charset="0"/>
              <a:cs typeface="Helvetica" panose="020B0604020202020204" pitchFamily="34" charset="0"/>
            </a:endParaRPr>
          </a:p>
          <a:p>
            <a:pPr algn="ctr"/>
            <a:r>
              <a:rPr lang="en-US" sz="2800" dirty="0">
                <a:latin typeface="Helvetica" panose="020B0604020202020204" pitchFamily="34" charset="0"/>
                <a:ea typeface="Verdana" panose="020B0604030504040204" pitchFamily="34" charset="0"/>
                <a:cs typeface="Helvetica" panose="020B0604020202020204" pitchFamily="34" charset="0"/>
              </a:rPr>
              <a:t>Mid-course review changes are enhancements to ensure the Standards continue to be valid and reliable indicators of institutional quality and remain relevant and useful for institutions and the Commission.</a:t>
            </a:r>
          </a:p>
          <a:p>
            <a:pPr algn="ctr"/>
            <a:endParaRPr lang="en-US" sz="2800" dirty="0">
              <a:latin typeface="Helvetica" panose="020B0604020202020204" pitchFamily="34" charset="0"/>
              <a:ea typeface="Verdana" panose="020B0604030504040204" pitchFamily="34" charset="0"/>
              <a:cs typeface="Helvetica" panose="020B0604020202020204" pitchFamily="34" charset="0"/>
            </a:endParaRPr>
          </a:p>
        </p:txBody>
      </p:sp>
    </p:spTree>
    <p:extLst>
      <p:ext uri="{BB962C8B-B14F-4D97-AF65-F5344CB8AC3E}">
        <p14:creationId xmlns:p14="http://schemas.microsoft.com/office/powerpoint/2010/main" val="2435492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3759D-849C-4AE7-AED1-BD0DAFEC372E}"/>
              </a:ext>
            </a:extLst>
          </p:cNvPr>
          <p:cNvSpPr>
            <a:spLocks noGrp="1"/>
          </p:cNvSpPr>
          <p:nvPr>
            <p:ph type="title"/>
          </p:nvPr>
        </p:nvSpPr>
        <p:spPr/>
        <p:txBody>
          <a:bodyPr>
            <a:normAutofit/>
          </a:bodyPr>
          <a:lstStyle/>
          <a:p>
            <a:r>
              <a:rPr lang="en-US" sz="3200" dirty="0"/>
              <a:t>2021 Standards for Accreditation</a:t>
            </a:r>
          </a:p>
        </p:txBody>
      </p:sp>
      <p:sp>
        <p:nvSpPr>
          <p:cNvPr id="4" name="Slide Number Placeholder 3">
            <a:extLst>
              <a:ext uri="{FF2B5EF4-FFF2-40B4-BE49-F238E27FC236}">
                <a16:creationId xmlns:a16="http://schemas.microsoft.com/office/drawing/2014/main" id="{569CB793-76BE-4FD4-BC2B-FA9617623E4B}"/>
              </a:ext>
            </a:extLst>
          </p:cNvPr>
          <p:cNvSpPr>
            <a:spLocks noGrp="1"/>
          </p:cNvSpPr>
          <p:nvPr>
            <p:ph type="sldNum" sz="quarter" idx="12"/>
          </p:nvPr>
        </p:nvSpPr>
        <p:spPr/>
        <p:txBody>
          <a:bodyPr/>
          <a:lstStyle/>
          <a:p>
            <a:fld id="{70C5FF30-07EE-5847-AAA9-A367C1F45818}" type="slidenum">
              <a:rPr lang="en-US" smtClean="0"/>
              <a:pPr/>
              <a:t>5</a:t>
            </a:fld>
            <a:endParaRPr lang="en-US" dirty="0"/>
          </a:p>
        </p:txBody>
      </p:sp>
      <p:sp>
        <p:nvSpPr>
          <p:cNvPr id="5" name="Text Box 7">
            <a:extLst>
              <a:ext uri="{FF2B5EF4-FFF2-40B4-BE49-F238E27FC236}">
                <a16:creationId xmlns:a16="http://schemas.microsoft.com/office/drawing/2014/main" id="{3987C003-197B-4FF3-A538-0CB546C3B420}"/>
              </a:ext>
            </a:extLst>
          </p:cNvPr>
          <p:cNvSpPr txBox="1">
            <a:spLocks noChangeArrowheads="1"/>
          </p:cNvSpPr>
          <p:nvPr/>
        </p:nvSpPr>
        <p:spPr bwMode="auto">
          <a:xfrm>
            <a:off x="327025" y="1068388"/>
            <a:ext cx="384810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50000"/>
              </a:spcBef>
              <a:buFontTx/>
              <a:buAutoNum type="arabicPeriod"/>
            </a:pPr>
            <a:r>
              <a:rPr lang="en-US" altLang="en-US" sz="2200" dirty="0">
                <a:latin typeface="Helvetica" panose="020B0604020202020204" pitchFamily="34" charset="0"/>
                <a:cs typeface="Helvetica" panose="020B0604020202020204" pitchFamily="34" charset="0"/>
              </a:rPr>
              <a:t>Mission and Purposes</a:t>
            </a:r>
          </a:p>
          <a:p>
            <a:pPr eaLnBrk="0" hangingPunct="0">
              <a:spcBef>
                <a:spcPct val="50000"/>
              </a:spcBef>
              <a:buFontTx/>
              <a:buAutoNum type="arabicPeriod"/>
            </a:pPr>
            <a:r>
              <a:rPr lang="en-US" altLang="en-US" sz="2200" dirty="0">
                <a:latin typeface="Helvetica" panose="020B0604020202020204" pitchFamily="34" charset="0"/>
                <a:cs typeface="Helvetica" panose="020B0604020202020204" pitchFamily="34" charset="0"/>
              </a:rPr>
              <a:t>Planning and Evaluation</a:t>
            </a:r>
          </a:p>
          <a:p>
            <a:pPr eaLnBrk="0" hangingPunct="0">
              <a:spcBef>
                <a:spcPct val="50000"/>
              </a:spcBef>
              <a:buFontTx/>
              <a:buAutoNum type="arabicPeriod"/>
            </a:pPr>
            <a:r>
              <a:rPr lang="en-US" altLang="en-US" sz="2200" dirty="0">
                <a:latin typeface="Helvetica" panose="020B0604020202020204" pitchFamily="34" charset="0"/>
                <a:cs typeface="Helvetica" panose="020B0604020202020204" pitchFamily="34" charset="0"/>
              </a:rPr>
              <a:t>Organization and Governance</a:t>
            </a:r>
          </a:p>
          <a:p>
            <a:pPr eaLnBrk="0" hangingPunct="0">
              <a:spcBef>
                <a:spcPct val="50000"/>
              </a:spcBef>
              <a:buFontTx/>
              <a:buAutoNum type="arabicPeriod"/>
            </a:pPr>
            <a:r>
              <a:rPr lang="en-US" altLang="en-US" sz="2200" dirty="0">
                <a:latin typeface="Helvetica" panose="020B0604020202020204" pitchFamily="34" charset="0"/>
                <a:cs typeface="Helvetica" panose="020B0604020202020204" pitchFamily="34" charset="0"/>
              </a:rPr>
              <a:t>The Academic Program</a:t>
            </a:r>
          </a:p>
          <a:p>
            <a:pPr eaLnBrk="0" hangingPunct="0">
              <a:spcBef>
                <a:spcPct val="50000"/>
              </a:spcBef>
              <a:buFontTx/>
              <a:buAutoNum type="arabicPeriod"/>
            </a:pPr>
            <a:r>
              <a:rPr lang="en-US" altLang="en-US" sz="2200" dirty="0">
                <a:latin typeface="Helvetica" panose="020B0604020202020204" pitchFamily="34" charset="0"/>
                <a:cs typeface="Helvetica" panose="020B0604020202020204" pitchFamily="34" charset="0"/>
              </a:rPr>
              <a:t>Students</a:t>
            </a:r>
          </a:p>
        </p:txBody>
      </p:sp>
      <p:sp>
        <p:nvSpPr>
          <p:cNvPr id="6" name="Text Box 7">
            <a:extLst>
              <a:ext uri="{FF2B5EF4-FFF2-40B4-BE49-F238E27FC236}">
                <a16:creationId xmlns:a16="http://schemas.microsoft.com/office/drawing/2014/main" id="{C9D01C4C-6F24-4224-859F-18B4D593EF9A}"/>
              </a:ext>
            </a:extLst>
          </p:cNvPr>
          <p:cNvSpPr txBox="1">
            <a:spLocks noChangeArrowheads="1"/>
          </p:cNvSpPr>
          <p:nvPr/>
        </p:nvSpPr>
        <p:spPr bwMode="auto">
          <a:xfrm>
            <a:off x="4911725" y="1068388"/>
            <a:ext cx="4419600" cy="2631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50000"/>
              </a:spcBef>
              <a:buFont typeface="Arial Rounded MT Bold" pitchFamily="34" charset="0"/>
              <a:buAutoNum type="arabicPeriod" startAt="6"/>
            </a:pPr>
            <a:r>
              <a:rPr lang="en-US" altLang="en-US" sz="2200" dirty="0">
                <a:latin typeface="Helvetica" panose="020B0604020202020204" pitchFamily="34" charset="0"/>
                <a:cs typeface="Helvetica" panose="020B0604020202020204" pitchFamily="34" charset="0"/>
              </a:rPr>
              <a:t>Teaching, Learning, and Scholarship</a:t>
            </a:r>
          </a:p>
          <a:p>
            <a:pPr eaLnBrk="0" hangingPunct="0">
              <a:spcBef>
                <a:spcPct val="50000"/>
              </a:spcBef>
              <a:buFont typeface="Arial Rounded MT Bold" pitchFamily="34" charset="0"/>
              <a:buAutoNum type="arabicPeriod" startAt="6"/>
            </a:pPr>
            <a:r>
              <a:rPr lang="en-US" altLang="en-US" sz="2200" dirty="0">
                <a:latin typeface="Helvetica" panose="020B0604020202020204" pitchFamily="34" charset="0"/>
                <a:cs typeface="Helvetica" panose="020B0604020202020204" pitchFamily="34" charset="0"/>
              </a:rPr>
              <a:t>Institutional Resources</a:t>
            </a:r>
          </a:p>
          <a:p>
            <a:pPr eaLnBrk="0" hangingPunct="0">
              <a:spcBef>
                <a:spcPct val="50000"/>
              </a:spcBef>
              <a:buFont typeface="Arial Rounded MT Bold" pitchFamily="34" charset="0"/>
              <a:buAutoNum type="arabicPeriod" startAt="6"/>
            </a:pPr>
            <a:r>
              <a:rPr lang="en-US" altLang="en-US" sz="2200" dirty="0">
                <a:latin typeface="Helvetica" panose="020B0604020202020204" pitchFamily="34" charset="0"/>
                <a:cs typeface="Helvetica" panose="020B0604020202020204" pitchFamily="34" charset="0"/>
              </a:rPr>
              <a:t>Educational Effectiveness</a:t>
            </a:r>
          </a:p>
          <a:p>
            <a:pPr eaLnBrk="0" hangingPunct="0">
              <a:spcBef>
                <a:spcPct val="50000"/>
              </a:spcBef>
              <a:buFont typeface="Arial Rounded MT Bold" pitchFamily="34" charset="0"/>
              <a:buAutoNum type="arabicPeriod" startAt="6"/>
            </a:pPr>
            <a:r>
              <a:rPr lang="en-US" altLang="en-US" sz="2200" dirty="0">
                <a:latin typeface="Helvetica" panose="020B0604020202020204" pitchFamily="34" charset="0"/>
                <a:cs typeface="Helvetica" panose="020B0604020202020204" pitchFamily="34" charset="0"/>
              </a:rPr>
              <a:t>Integrity, Transparency, and Public Disclosure</a:t>
            </a:r>
          </a:p>
        </p:txBody>
      </p:sp>
      <p:sp>
        <p:nvSpPr>
          <p:cNvPr id="7" name="TextBox 2">
            <a:extLst>
              <a:ext uri="{FF2B5EF4-FFF2-40B4-BE49-F238E27FC236}">
                <a16:creationId xmlns:a16="http://schemas.microsoft.com/office/drawing/2014/main" id="{27CE1D7D-3215-44E6-AEC5-26B8DDCC6074}"/>
              </a:ext>
            </a:extLst>
          </p:cNvPr>
          <p:cNvSpPr txBox="1">
            <a:spLocks noChangeArrowheads="1"/>
          </p:cNvSpPr>
          <p:nvPr/>
        </p:nvSpPr>
        <p:spPr bwMode="auto">
          <a:xfrm>
            <a:off x="249238" y="4191000"/>
            <a:ext cx="8631237" cy="1631216"/>
          </a:xfrm>
          <a:prstGeom prst="rect">
            <a:avLst/>
          </a:prstGeom>
          <a:noFill/>
          <a:ln>
            <a:noFill/>
          </a:ln>
        </p:spPr>
        <p:txBody>
          <a:bodyPr>
            <a:spAutoFit/>
          </a:bodyPr>
          <a:lstStyle>
            <a:lvl1pPr marL="514350" indent="-514350">
              <a:defRPr sz="2400">
                <a:solidFill>
                  <a:schemeClr val="tx1"/>
                </a:solidFill>
                <a:latin typeface="Garamond" pitchFamily="18" charset="0"/>
                <a:ea typeface="ＭＳ Ｐゴシック" pitchFamily="-110" charset="-128"/>
              </a:defRPr>
            </a:lvl1pPr>
            <a:lvl2pPr marL="37931725" indent="-37474525">
              <a:defRPr sz="2400">
                <a:solidFill>
                  <a:schemeClr val="tx1"/>
                </a:solidFill>
                <a:latin typeface="Garamond" pitchFamily="18" charset="0"/>
                <a:ea typeface="ＭＳ Ｐゴシック" pitchFamily="-110" charset="-128"/>
              </a:defRPr>
            </a:lvl2pPr>
            <a:lvl3pPr>
              <a:defRPr sz="2400">
                <a:solidFill>
                  <a:schemeClr val="tx1"/>
                </a:solidFill>
                <a:latin typeface="Garamond" pitchFamily="18" charset="0"/>
                <a:ea typeface="ＭＳ Ｐゴシック" pitchFamily="-110" charset="-128"/>
              </a:defRPr>
            </a:lvl3pPr>
            <a:lvl4pPr>
              <a:defRPr sz="2400">
                <a:solidFill>
                  <a:schemeClr val="tx1"/>
                </a:solidFill>
                <a:latin typeface="Garamond" pitchFamily="18" charset="0"/>
                <a:ea typeface="ＭＳ Ｐゴシック" pitchFamily="-110" charset="-128"/>
              </a:defRPr>
            </a:lvl4pPr>
            <a:lvl5pPr>
              <a:defRPr sz="2400">
                <a:solidFill>
                  <a:schemeClr val="tx1"/>
                </a:solidFill>
                <a:latin typeface="Garamond" pitchFamily="18" charset="0"/>
                <a:ea typeface="ＭＳ Ｐゴシック" pitchFamily="-110" charset="-128"/>
              </a:defRPr>
            </a:lvl5pPr>
            <a:lvl6pPr marL="457200" eaLnBrk="0" fontAlgn="base" hangingPunct="0">
              <a:spcBef>
                <a:spcPct val="0"/>
              </a:spcBef>
              <a:spcAft>
                <a:spcPct val="0"/>
              </a:spcAft>
              <a:defRPr sz="2400">
                <a:solidFill>
                  <a:schemeClr val="tx1"/>
                </a:solidFill>
                <a:latin typeface="Garamond" pitchFamily="18" charset="0"/>
                <a:ea typeface="ＭＳ Ｐゴシック" pitchFamily="-110" charset="-128"/>
              </a:defRPr>
            </a:lvl6pPr>
            <a:lvl7pPr marL="914400" eaLnBrk="0" fontAlgn="base" hangingPunct="0">
              <a:spcBef>
                <a:spcPct val="0"/>
              </a:spcBef>
              <a:spcAft>
                <a:spcPct val="0"/>
              </a:spcAft>
              <a:defRPr sz="2400">
                <a:solidFill>
                  <a:schemeClr val="tx1"/>
                </a:solidFill>
                <a:latin typeface="Garamond" pitchFamily="18" charset="0"/>
                <a:ea typeface="ＭＳ Ｐゴシック" pitchFamily="-110" charset="-128"/>
              </a:defRPr>
            </a:lvl7pPr>
            <a:lvl8pPr marL="1371600" eaLnBrk="0" fontAlgn="base" hangingPunct="0">
              <a:spcBef>
                <a:spcPct val="0"/>
              </a:spcBef>
              <a:spcAft>
                <a:spcPct val="0"/>
              </a:spcAft>
              <a:defRPr sz="2400">
                <a:solidFill>
                  <a:schemeClr val="tx1"/>
                </a:solidFill>
                <a:latin typeface="Garamond" pitchFamily="18" charset="0"/>
                <a:ea typeface="ＭＳ Ｐゴシック" pitchFamily="-110" charset="-128"/>
              </a:defRPr>
            </a:lvl8pPr>
            <a:lvl9pPr marL="1828800" eaLnBrk="0" fontAlgn="base" hangingPunct="0">
              <a:spcBef>
                <a:spcPct val="0"/>
              </a:spcBef>
              <a:spcAft>
                <a:spcPct val="0"/>
              </a:spcAft>
              <a:defRPr sz="2400">
                <a:solidFill>
                  <a:schemeClr val="tx1"/>
                </a:solidFill>
                <a:latin typeface="Garamond" pitchFamily="18" charset="0"/>
                <a:ea typeface="ＭＳ Ｐゴシック" pitchFamily="-110" charset="-128"/>
              </a:defRPr>
            </a:lvl9pPr>
          </a:lstStyle>
          <a:p>
            <a:pPr marL="0" indent="0" eaLnBrk="0" hangingPunct="0">
              <a:spcBef>
                <a:spcPts val="0"/>
              </a:spcBef>
              <a:spcAft>
                <a:spcPts val="1200"/>
              </a:spcAft>
              <a:defRPr/>
            </a:pPr>
            <a:r>
              <a:rPr lang="en-US" altLang="en-US" sz="2000" b="1" dirty="0">
                <a:solidFill>
                  <a:srgbClr val="005895"/>
                </a:solidFill>
                <a:latin typeface="Helvetica" panose="020B0604020202020204" pitchFamily="34" charset="0"/>
                <a:ea typeface="Verdana" panose="020B0604030504040204" pitchFamily="34" charset="0"/>
                <a:cs typeface="Helvetica" panose="020B0604020202020204" pitchFamily="34" charset="0"/>
              </a:rPr>
              <a:t>Format</a:t>
            </a:r>
          </a:p>
          <a:p>
            <a:pPr marL="342900" indent="-342900" eaLnBrk="0" hangingPunct="0">
              <a:lnSpc>
                <a:spcPts val="2000"/>
              </a:lnSpc>
              <a:spcBef>
                <a:spcPts val="0"/>
              </a:spcBef>
              <a:spcAft>
                <a:spcPts val="1200"/>
              </a:spcAft>
              <a:buClr>
                <a:srgbClr val="005895"/>
              </a:buClr>
              <a:buSzPct val="110000"/>
              <a:buFont typeface="Arial" panose="020B0604020202020204" pitchFamily="34" charset="0"/>
              <a:buChar char="•"/>
              <a:defRPr/>
            </a:pPr>
            <a:r>
              <a:rPr lang="en-US" altLang="en-US" sz="2000" dirty="0">
                <a:latin typeface="Helvetica" panose="020B0604020202020204" pitchFamily="34" charset="0"/>
                <a:ea typeface="Verdana" panose="020B0604030504040204" pitchFamily="34" charset="0"/>
                <a:cs typeface="Helvetica" panose="020B0604020202020204" pitchFamily="34" charset="0"/>
              </a:rPr>
              <a:t>Statement of the Standard – a summary in </a:t>
            </a:r>
            <a:r>
              <a:rPr lang="en-US" altLang="en-US" sz="2000" b="1" dirty="0">
                <a:latin typeface="Helvetica" panose="020B0604020202020204" pitchFamily="34" charset="0"/>
                <a:ea typeface="Verdana" panose="020B0604030504040204" pitchFamily="34" charset="0"/>
                <a:cs typeface="Helvetica" panose="020B0604020202020204" pitchFamily="34" charset="0"/>
              </a:rPr>
              <a:t>bold</a:t>
            </a:r>
          </a:p>
          <a:p>
            <a:pPr marL="342900" indent="-342900" eaLnBrk="0" hangingPunct="0">
              <a:lnSpc>
                <a:spcPts val="2000"/>
              </a:lnSpc>
              <a:spcBef>
                <a:spcPts val="0"/>
              </a:spcBef>
              <a:spcAft>
                <a:spcPts val="1200"/>
              </a:spcAft>
              <a:buClr>
                <a:srgbClr val="005895"/>
              </a:buClr>
              <a:buSzPct val="110000"/>
              <a:buFont typeface="Arial" panose="020B0604020202020204" pitchFamily="34" charset="0"/>
              <a:buChar char="•"/>
              <a:defRPr/>
            </a:pPr>
            <a:r>
              <a:rPr lang="en-US" altLang="en-US" sz="2000" dirty="0">
                <a:latin typeface="Helvetica" panose="020B0604020202020204" pitchFamily="34" charset="0"/>
                <a:ea typeface="Verdana" panose="020B0604030504040204" pitchFamily="34" charset="0"/>
                <a:cs typeface="Helvetica" panose="020B0604020202020204" pitchFamily="34" charset="0"/>
              </a:rPr>
              <a:t>Numbered paragraphs – to explicate the statement of the Standard</a:t>
            </a:r>
          </a:p>
          <a:p>
            <a:pPr marL="342900" indent="-342900" eaLnBrk="0" hangingPunct="0">
              <a:lnSpc>
                <a:spcPts val="2000"/>
              </a:lnSpc>
              <a:spcBef>
                <a:spcPts val="0"/>
              </a:spcBef>
              <a:spcAft>
                <a:spcPts val="1200"/>
              </a:spcAft>
              <a:buClr>
                <a:srgbClr val="005895"/>
              </a:buClr>
              <a:buSzPct val="110000"/>
              <a:buFont typeface="Arial" panose="020B0604020202020204" pitchFamily="34" charset="0"/>
              <a:buChar char="•"/>
              <a:defRPr/>
            </a:pPr>
            <a:r>
              <a:rPr lang="en-US" altLang="en-US" sz="2000" dirty="0">
                <a:latin typeface="Helvetica" panose="020B0604020202020204" pitchFamily="34" charset="0"/>
                <a:ea typeface="Verdana" panose="020B0604030504040204" pitchFamily="34" charset="0"/>
                <a:cs typeface="Helvetica" panose="020B0604020202020204" pitchFamily="34" charset="0"/>
              </a:rPr>
              <a:t>Subheadings – for organization and clarity</a:t>
            </a:r>
          </a:p>
        </p:txBody>
      </p:sp>
    </p:spTree>
    <p:extLst>
      <p:ext uri="{BB962C8B-B14F-4D97-AF65-F5344CB8AC3E}">
        <p14:creationId xmlns:p14="http://schemas.microsoft.com/office/powerpoint/2010/main" val="1474385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DABE1-05FB-49F3-B3EB-D51DD93BF010}"/>
              </a:ext>
            </a:extLst>
          </p:cNvPr>
          <p:cNvSpPr>
            <a:spLocks noGrp="1"/>
          </p:cNvSpPr>
          <p:nvPr>
            <p:ph type="title"/>
          </p:nvPr>
        </p:nvSpPr>
        <p:spPr/>
        <p:txBody>
          <a:bodyPr>
            <a:normAutofit/>
          </a:bodyPr>
          <a:lstStyle/>
          <a:p>
            <a:r>
              <a:rPr lang="en-US" sz="3200" dirty="0"/>
              <a:t>Some changes from the 2020 mid-course review</a:t>
            </a:r>
          </a:p>
        </p:txBody>
      </p:sp>
      <p:sp>
        <p:nvSpPr>
          <p:cNvPr id="3" name="Content Placeholder 2">
            <a:extLst>
              <a:ext uri="{FF2B5EF4-FFF2-40B4-BE49-F238E27FC236}">
                <a16:creationId xmlns:a16="http://schemas.microsoft.com/office/drawing/2014/main" id="{4C42A869-FFC2-41C1-96CC-C47A59E20A5A}"/>
              </a:ext>
            </a:extLst>
          </p:cNvPr>
          <p:cNvSpPr>
            <a:spLocks noGrp="1"/>
          </p:cNvSpPr>
          <p:nvPr>
            <p:ph idx="1"/>
          </p:nvPr>
        </p:nvSpPr>
        <p:spPr>
          <a:xfrm>
            <a:off x="391523" y="1122363"/>
            <a:ext cx="10118634" cy="4884737"/>
          </a:xfrm>
        </p:spPr>
        <p:txBody>
          <a:bodyPr>
            <a:noAutofit/>
          </a:bodyPr>
          <a:lstStyle/>
          <a:p>
            <a:pPr marL="463550" indent="-238125">
              <a:spcAft>
                <a:spcPts val="1200"/>
              </a:spcAft>
              <a:buClr>
                <a:srgbClr val="005895"/>
              </a:buClr>
            </a:pPr>
            <a:r>
              <a:rPr lang="en-US" sz="2400" dirty="0"/>
              <a:t>new subheading for Transfer Credit (Std 4)</a:t>
            </a:r>
          </a:p>
          <a:p>
            <a:pPr marL="463550" indent="-238125">
              <a:spcAft>
                <a:spcPts val="1200"/>
              </a:spcAft>
              <a:buClr>
                <a:srgbClr val="005895"/>
              </a:buClr>
            </a:pPr>
            <a:r>
              <a:rPr lang="en-US" sz="2400" dirty="0"/>
              <a:t>attention to integrity of admissions standards (Std 5) and to gift acceptance policies (Std 7)</a:t>
            </a:r>
          </a:p>
          <a:p>
            <a:pPr marL="463550" indent="-238125">
              <a:spcAft>
                <a:spcPts val="1200"/>
              </a:spcAft>
              <a:buClr>
                <a:srgbClr val="005895"/>
              </a:buClr>
            </a:pPr>
            <a:r>
              <a:rPr lang="en-US" sz="2400" dirty="0"/>
              <a:t>Professor of Practice added as a faculty category (Std 6)</a:t>
            </a:r>
          </a:p>
          <a:p>
            <a:pPr marL="463550" indent="-238125">
              <a:spcAft>
                <a:spcPts val="1200"/>
              </a:spcAft>
              <a:buClr>
                <a:srgbClr val="005895"/>
              </a:buClr>
            </a:pPr>
            <a:r>
              <a:rPr lang="en-US" sz="2400" dirty="0"/>
              <a:t>attention to the evaluation and updating of disaster and business continuity plans (Std 7)</a:t>
            </a:r>
          </a:p>
          <a:p>
            <a:pPr marL="463550" indent="-238125">
              <a:spcAft>
                <a:spcPts val="1200"/>
              </a:spcAft>
              <a:buClr>
                <a:srgbClr val="005895"/>
              </a:buClr>
            </a:pPr>
            <a:r>
              <a:rPr lang="en-US" sz="2400" dirty="0"/>
              <a:t>“regular” instead of “periodic” review (throughout)</a:t>
            </a:r>
          </a:p>
          <a:p>
            <a:pPr marL="463550" indent="-238125">
              <a:spcAft>
                <a:spcPts val="1200"/>
              </a:spcAft>
              <a:buClr>
                <a:srgbClr val="005895"/>
              </a:buClr>
            </a:pPr>
            <a:r>
              <a:rPr lang="en-US" sz="2400" dirty="0"/>
              <a:t>Heightened attention to: (a) Organization and Governance and (b) diversity, equity, and inclusion</a:t>
            </a:r>
          </a:p>
          <a:p>
            <a:pPr marL="463550" indent="-238125">
              <a:spcAft>
                <a:spcPts val="1200"/>
              </a:spcAft>
              <a:buClr>
                <a:srgbClr val="005895"/>
              </a:buClr>
            </a:pPr>
            <a:endParaRPr lang="en-US" sz="2400" dirty="0"/>
          </a:p>
          <a:p>
            <a:pPr marL="0" indent="0">
              <a:spcAft>
                <a:spcPts val="1200"/>
              </a:spcAft>
              <a:buClr>
                <a:srgbClr val="005895"/>
              </a:buClr>
              <a:buNone/>
            </a:pPr>
            <a:endParaRPr lang="en-US" sz="2400" dirty="0"/>
          </a:p>
        </p:txBody>
      </p:sp>
      <p:sp>
        <p:nvSpPr>
          <p:cNvPr id="4" name="Slide Number Placeholder 3">
            <a:extLst>
              <a:ext uri="{FF2B5EF4-FFF2-40B4-BE49-F238E27FC236}">
                <a16:creationId xmlns:a16="http://schemas.microsoft.com/office/drawing/2014/main" id="{1C4EA544-AD66-4CC1-B18B-506CB5EFFCAA}"/>
              </a:ext>
            </a:extLst>
          </p:cNvPr>
          <p:cNvSpPr>
            <a:spLocks noGrp="1"/>
          </p:cNvSpPr>
          <p:nvPr>
            <p:ph type="sldNum" sz="quarter" idx="12"/>
          </p:nvPr>
        </p:nvSpPr>
        <p:spPr/>
        <p:txBody>
          <a:bodyPr/>
          <a:lstStyle/>
          <a:p>
            <a:fld id="{70C5FF30-07EE-5847-AAA9-A367C1F45818}" type="slidenum">
              <a:rPr lang="en-US" smtClean="0"/>
              <a:pPr/>
              <a:t>6</a:t>
            </a:fld>
            <a:endParaRPr lang="en-US" dirty="0"/>
          </a:p>
        </p:txBody>
      </p:sp>
    </p:spTree>
    <p:extLst>
      <p:ext uri="{BB962C8B-B14F-4D97-AF65-F5344CB8AC3E}">
        <p14:creationId xmlns:p14="http://schemas.microsoft.com/office/powerpoint/2010/main" val="893760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DABE1-05FB-49F3-B3EB-D51DD93BF010}"/>
              </a:ext>
            </a:extLst>
          </p:cNvPr>
          <p:cNvSpPr>
            <a:spLocks noGrp="1"/>
          </p:cNvSpPr>
          <p:nvPr>
            <p:ph type="title"/>
          </p:nvPr>
        </p:nvSpPr>
        <p:spPr/>
        <p:txBody>
          <a:bodyPr>
            <a:normAutofit/>
          </a:bodyPr>
          <a:lstStyle/>
          <a:p>
            <a:r>
              <a:rPr lang="en-US" sz="3200" dirty="0"/>
              <a:t>Organization and Governance (Standard Three)</a:t>
            </a:r>
          </a:p>
        </p:txBody>
      </p:sp>
      <p:sp>
        <p:nvSpPr>
          <p:cNvPr id="3" name="Content Placeholder 2">
            <a:extLst>
              <a:ext uri="{FF2B5EF4-FFF2-40B4-BE49-F238E27FC236}">
                <a16:creationId xmlns:a16="http://schemas.microsoft.com/office/drawing/2014/main" id="{4C42A869-FFC2-41C1-96CC-C47A59E20A5A}"/>
              </a:ext>
            </a:extLst>
          </p:cNvPr>
          <p:cNvSpPr>
            <a:spLocks noGrp="1"/>
          </p:cNvSpPr>
          <p:nvPr>
            <p:ph idx="1"/>
          </p:nvPr>
        </p:nvSpPr>
        <p:spPr>
          <a:xfrm>
            <a:off x="391523" y="1122363"/>
            <a:ext cx="9804663" cy="5128125"/>
          </a:xfrm>
        </p:spPr>
        <p:txBody>
          <a:bodyPr>
            <a:noAutofit/>
          </a:bodyPr>
          <a:lstStyle/>
          <a:p>
            <a:pPr marL="0" indent="0">
              <a:buClr>
                <a:srgbClr val="005895"/>
              </a:buClr>
              <a:buNone/>
            </a:pPr>
            <a:r>
              <a:rPr lang="en-US" dirty="0"/>
              <a:t>The institution has </a:t>
            </a:r>
            <a:r>
              <a:rPr lang="en-US" dirty="0">
                <a:solidFill>
                  <a:srgbClr val="C00000"/>
                </a:solidFill>
              </a:rPr>
              <a:t>sufficient autonomy and control of its program and operations consistent with its mission to be held directly accountable </a:t>
            </a:r>
            <a:r>
              <a:rPr lang="en-US" dirty="0"/>
              <a:t>for meeting the Commission’s </a:t>
            </a:r>
            <a:r>
              <a:rPr lang="en-US" i="1" dirty="0"/>
              <a:t>Standards for Accreditation. </a:t>
            </a:r>
          </a:p>
          <a:p>
            <a:pPr marL="0" indent="0" algn="r">
              <a:spcBef>
                <a:spcPts val="0"/>
              </a:spcBef>
              <a:buClr>
                <a:srgbClr val="005895"/>
              </a:buClr>
              <a:buNone/>
            </a:pPr>
            <a:r>
              <a:rPr lang="en-US" sz="1800" dirty="0"/>
              <a:t>(Statement of Standard Three)</a:t>
            </a:r>
          </a:p>
          <a:p>
            <a:pPr marL="0" indent="0">
              <a:spcBef>
                <a:spcPts val="3000"/>
              </a:spcBef>
              <a:buClr>
                <a:srgbClr val="005895"/>
              </a:buClr>
              <a:buNone/>
            </a:pPr>
            <a:r>
              <a:rPr lang="en-US" sz="2800" dirty="0">
                <a:effectLst/>
                <a:latin typeface="Helvetica" panose="020B0604020202020204" pitchFamily="34" charset="0"/>
                <a:ea typeface="Cambria" panose="02040503050406030204" pitchFamily="18" charset="0"/>
                <a:cs typeface="Helvetica" panose="020B0604020202020204" pitchFamily="34" charset="0"/>
              </a:rPr>
              <a:t>… Where the institution’s ownership or affiliation structure or other circumstances or requirements may involve more than one legally constituted body with authority, the institution demonstrates that </a:t>
            </a:r>
            <a:r>
              <a:rPr lang="en-US" sz="2800" dirty="0">
                <a:solidFill>
                  <a:srgbClr val="C00000"/>
                </a:solidFill>
                <a:effectLst/>
                <a:latin typeface="Helvetica" panose="020B0604020202020204" pitchFamily="34" charset="0"/>
                <a:ea typeface="Cambria" panose="02040503050406030204" pitchFamily="18" charset="0"/>
                <a:cs typeface="Helvetica" panose="020B0604020202020204" pitchFamily="34" charset="0"/>
              </a:rPr>
              <a:t>the governing body with direct responsibility for the institution’s quality and integrity has sufficient autonomy and control </a:t>
            </a:r>
            <a:r>
              <a:rPr lang="en-US" sz="2800" dirty="0">
                <a:effectLst/>
                <a:latin typeface="Helvetica" panose="020B0604020202020204" pitchFamily="34" charset="0"/>
                <a:ea typeface="Cambria" panose="02040503050406030204" pitchFamily="18" charset="0"/>
                <a:cs typeface="Helvetica" panose="020B0604020202020204" pitchFamily="34" charset="0"/>
              </a:rPr>
              <a:t>to be held accountable for meeting the Commission’s Standards …                   </a:t>
            </a:r>
            <a:r>
              <a:rPr lang="en-US" sz="1800" dirty="0"/>
              <a:t>(3.3)</a:t>
            </a:r>
          </a:p>
          <a:p>
            <a:pPr marL="0" indent="0">
              <a:buClr>
                <a:srgbClr val="005895"/>
              </a:buClr>
              <a:buNone/>
            </a:pPr>
            <a:endParaRPr lang="en-US" dirty="0">
              <a:solidFill>
                <a:srgbClr val="005895"/>
              </a:solidFill>
            </a:endParaRPr>
          </a:p>
          <a:p>
            <a:pPr marL="0" indent="0">
              <a:buClr>
                <a:srgbClr val="005895"/>
              </a:buClr>
              <a:buNone/>
            </a:pPr>
            <a:endParaRPr lang="en-US" dirty="0">
              <a:solidFill>
                <a:srgbClr val="005895"/>
              </a:solidFill>
            </a:endParaRPr>
          </a:p>
        </p:txBody>
      </p:sp>
      <p:sp>
        <p:nvSpPr>
          <p:cNvPr id="4" name="Slide Number Placeholder 3">
            <a:extLst>
              <a:ext uri="{FF2B5EF4-FFF2-40B4-BE49-F238E27FC236}">
                <a16:creationId xmlns:a16="http://schemas.microsoft.com/office/drawing/2014/main" id="{1C4EA544-AD66-4CC1-B18B-506CB5EFFCAA}"/>
              </a:ext>
            </a:extLst>
          </p:cNvPr>
          <p:cNvSpPr>
            <a:spLocks noGrp="1"/>
          </p:cNvSpPr>
          <p:nvPr>
            <p:ph type="sldNum" sz="quarter" idx="12"/>
          </p:nvPr>
        </p:nvSpPr>
        <p:spPr/>
        <p:txBody>
          <a:bodyPr/>
          <a:lstStyle/>
          <a:p>
            <a:fld id="{70C5FF30-07EE-5847-AAA9-A367C1F45818}" type="slidenum">
              <a:rPr lang="en-US" smtClean="0"/>
              <a:pPr/>
              <a:t>7</a:t>
            </a:fld>
            <a:endParaRPr lang="en-US" dirty="0"/>
          </a:p>
        </p:txBody>
      </p:sp>
    </p:spTree>
    <p:extLst>
      <p:ext uri="{BB962C8B-B14F-4D97-AF65-F5344CB8AC3E}">
        <p14:creationId xmlns:p14="http://schemas.microsoft.com/office/powerpoint/2010/main" val="84975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DABE1-05FB-49F3-B3EB-D51DD93BF010}"/>
              </a:ext>
            </a:extLst>
          </p:cNvPr>
          <p:cNvSpPr>
            <a:spLocks noGrp="1"/>
          </p:cNvSpPr>
          <p:nvPr>
            <p:ph type="title"/>
          </p:nvPr>
        </p:nvSpPr>
        <p:spPr/>
        <p:txBody>
          <a:bodyPr>
            <a:normAutofit/>
          </a:bodyPr>
          <a:lstStyle/>
          <a:p>
            <a:r>
              <a:rPr lang="en-US" sz="3200" dirty="0"/>
              <a:t>The governing board …</a:t>
            </a:r>
          </a:p>
        </p:txBody>
      </p:sp>
      <p:sp>
        <p:nvSpPr>
          <p:cNvPr id="3" name="Content Placeholder 2">
            <a:extLst>
              <a:ext uri="{FF2B5EF4-FFF2-40B4-BE49-F238E27FC236}">
                <a16:creationId xmlns:a16="http://schemas.microsoft.com/office/drawing/2014/main" id="{4C42A869-FFC2-41C1-96CC-C47A59E20A5A}"/>
              </a:ext>
            </a:extLst>
          </p:cNvPr>
          <p:cNvSpPr>
            <a:spLocks noGrp="1"/>
          </p:cNvSpPr>
          <p:nvPr>
            <p:ph idx="1"/>
          </p:nvPr>
        </p:nvSpPr>
        <p:spPr>
          <a:xfrm>
            <a:off x="353944" y="1124417"/>
            <a:ext cx="9867293" cy="5025862"/>
          </a:xfrm>
        </p:spPr>
        <p:txBody>
          <a:bodyPr>
            <a:noAutofit/>
          </a:bodyPr>
          <a:lstStyle/>
          <a:p>
            <a:pPr>
              <a:spcAft>
                <a:spcPts val="1200"/>
              </a:spcAft>
              <a:buClr>
                <a:srgbClr val="005895"/>
              </a:buClr>
            </a:pPr>
            <a:r>
              <a:rPr lang="en-US" sz="2600" dirty="0"/>
              <a:t>assures that the institution periodically reviews its success in fulfilling its mission and serving its students (3.7)</a:t>
            </a:r>
          </a:p>
          <a:p>
            <a:pPr>
              <a:spcAft>
                <a:spcPts val="1200"/>
              </a:spcAft>
              <a:buClr>
                <a:srgbClr val="005895"/>
              </a:buClr>
            </a:pPr>
            <a:r>
              <a:rPr lang="en-US" sz="2600" dirty="0"/>
              <a:t>is effective in helping the institution makes strategic decisions and confront unforeseen circumstances (3.7)</a:t>
            </a:r>
          </a:p>
          <a:p>
            <a:pPr>
              <a:spcAft>
                <a:spcPts val="1200"/>
              </a:spcAft>
              <a:buClr>
                <a:srgbClr val="005895"/>
              </a:buClr>
            </a:pPr>
            <a:r>
              <a:rPr lang="en-US" sz="2600" dirty="0"/>
              <a:t>assures appropriate attention is given to succession planning for institutional leadership and, where applicable, the composition of the board itself (3.7)</a:t>
            </a:r>
          </a:p>
          <a:p>
            <a:pPr>
              <a:spcAft>
                <a:spcPts val="1200"/>
              </a:spcAft>
              <a:buClr>
                <a:srgbClr val="005895"/>
              </a:buClr>
            </a:pPr>
            <a:r>
              <a:rPr lang="en-US" sz="2600" u="sng" dirty="0">
                <a:solidFill>
                  <a:srgbClr val="005895"/>
                </a:solidFill>
              </a:rPr>
              <a:t>engages in effective self-assessment and regular evaluation that includes an external perspective </a:t>
            </a:r>
            <a:r>
              <a:rPr lang="en-US" sz="2600" dirty="0"/>
              <a:t>(3.8)</a:t>
            </a:r>
          </a:p>
          <a:p>
            <a:pPr>
              <a:spcAft>
                <a:spcPts val="1200"/>
              </a:spcAft>
              <a:buClr>
                <a:srgbClr val="005895"/>
              </a:buClr>
            </a:pPr>
            <a:r>
              <a:rPr lang="en-US" sz="2600" dirty="0"/>
              <a:t>addresses its goals for diversity within its membership (3.8)</a:t>
            </a:r>
          </a:p>
        </p:txBody>
      </p:sp>
      <p:sp>
        <p:nvSpPr>
          <p:cNvPr id="4" name="Slide Number Placeholder 3">
            <a:extLst>
              <a:ext uri="{FF2B5EF4-FFF2-40B4-BE49-F238E27FC236}">
                <a16:creationId xmlns:a16="http://schemas.microsoft.com/office/drawing/2014/main" id="{1C4EA544-AD66-4CC1-B18B-506CB5EFFCAA}"/>
              </a:ext>
            </a:extLst>
          </p:cNvPr>
          <p:cNvSpPr>
            <a:spLocks noGrp="1"/>
          </p:cNvSpPr>
          <p:nvPr>
            <p:ph type="sldNum" sz="quarter" idx="12"/>
          </p:nvPr>
        </p:nvSpPr>
        <p:spPr/>
        <p:txBody>
          <a:bodyPr/>
          <a:lstStyle/>
          <a:p>
            <a:fld id="{70C5FF30-07EE-5847-AAA9-A367C1F45818}" type="slidenum">
              <a:rPr lang="en-US" smtClean="0"/>
              <a:pPr/>
              <a:t>8</a:t>
            </a:fld>
            <a:endParaRPr lang="en-US" dirty="0"/>
          </a:p>
        </p:txBody>
      </p:sp>
    </p:spTree>
    <p:extLst>
      <p:ext uri="{BB962C8B-B14F-4D97-AF65-F5344CB8AC3E}">
        <p14:creationId xmlns:p14="http://schemas.microsoft.com/office/powerpoint/2010/main" val="977994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DABE1-05FB-49F3-B3EB-D51DD93BF010}"/>
              </a:ext>
            </a:extLst>
          </p:cNvPr>
          <p:cNvSpPr>
            <a:spLocks noGrp="1"/>
          </p:cNvSpPr>
          <p:nvPr>
            <p:ph type="title"/>
          </p:nvPr>
        </p:nvSpPr>
        <p:spPr/>
        <p:txBody>
          <a:bodyPr>
            <a:normAutofit/>
          </a:bodyPr>
          <a:lstStyle/>
          <a:p>
            <a:r>
              <a:rPr lang="en-US" sz="3200" dirty="0"/>
              <a:t>Diversity, Equity, Inclusion  </a:t>
            </a:r>
          </a:p>
        </p:txBody>
      </p:sp>
      <p:sp>
        <p:nvSpPr>
          <p:cNvPr id="3" name="Content Placeholder 2">
            <a:extLst>
              <a:ext uri="{FF2B5EF4-FFF2-40B4-BE49-F238E27FC236}">
                <a16:creationId xmlns:a16="http://schemas.microsoft.com/office/drawing/2014/main" id="{4C42A869-FFC2-41C1-96CC-C47A59E20A5A}"/>
              </a:ext>
            </a:extLst>
          </p:cNvPr>
          <p:cNvSpPr>
            <a:spLocks noGrp="1"/>
          </p:cNvSpPr>
          <p:nvPr>
            <p:ph idx="1"/>
          </p:nvPr>
        </p:nvSpPr>
        <p:spPr>
          <a:xfrm>
            <a:off x="391523" y="1122363"/>
            <a:ext cx="9804663" cy="4884737"/>
          </a:xfrm>
        </p:spPr>
        <p:txBody>
          <a:bodyPr>
            <a:noAutofit/>
          </a:bodyPr>
          <a:lstStyle/>
          <a:p>
            <a:pPr marL="0" indent="0">
              <a:buClr>
                <a:srgbClr val="005895"/>
              </a:buClr>
              <a:buNone/>
            </a:pPr>
            <a:r>
              <a:rPr lang="en-US" dirty="0"/>
              <a:t>Standard Five </a:t>
            </a:r>
            <a:r>
              <a:rPr lang="en-US" i="1" dirty="0">
                <a:solidFill>
                  <a:srgbClr val="005895"/>
                </a:solidFill>
              </a:rPr>
              <a:t>Students</a:t>
            </a:r>
          </a:p>
          <a:p>
            <a:pPr marL="0" indent="0">
              <a:buClr>
                <a:srgbClr val="005895"/>
              </a:buClr>
              <a:buNone/>
            </a:pPr>
            <a:r>
              <a:rPr lang="en-US" dirty="0"/>
              <a:t>Standard Six </a:t>
            </a:r>
            <a:r>
              <a:rPr lang="en-US" i="1" dirty="0">
                <a:solidFill>
                  <a:srgbClr val="005895"/>
                </a:solidFill>
              </a:rPr>
              <a:t>Teaching, Learning, and Scholarship</a:t>
            </a:r>
          </a:p>
          <a:p>
            <a:pPr marL="0" indent="0">
              <a:spcAft>
                <a:spcPts val="1200"/>
              </a:spcAft>
              <a:buClr>
                <a:srgbClr val="005895"/>
              </a:buClr>
              <a:buNone/>
            </a:pPr>
            <a:r>
              <a:rPr lang="en-US" dirty="0"/>
              <a:t>Standard Seven </a:t>
            </a:r>
            <a:r>
              <a:rPr lang="en-US" i="1" dirty="0">
                <a:solidFill>
                  <a:srgbClr val="005895"/>
                </a:solidFill>
              </a:rPr>
              <a:t>Institutional Resources</a:t>
            </a:r>
          </a:p>
          <a:p>
            <a:pPr marL="0" indent="0">
              <a:buClr>
                <a:srgbClr val="005895"/>
              </a:buClr>
              <a:buNone/>
            </a:pPr>
            <a:r>
              <a:rPr lang="en-US" dirty="0"/>
              <a:t>“The institution addresses its own goals for the achievement of </a:t>
            </a:r>
            <a:r>
              <a:rPr lang="en-US" dirty="0">
                <a:solidFill>
                  <a:srgbClr val="C00000"/>
                </a:solidFill>
              </a:rPr>
              <a:t>diversity, equity, and inclusion </a:t>
            </a:r>
            <a:r>
              <a:rPr lang="en-US" dirty="0"/>
              <a:t>among its students …”</a:t>
            </a:r>
          </a:p>
          <a:p>
            <a:pPr marL="0" indent="0" algn="r">
              <a:spcBef>
                <a:spcPts val="0"/>
              </a:spcBef>
              <a:buClr>
                <a:srgbClr val="005895"/>
              </a:buClr>
              <a:buNone/>
            </a:pPr>
            <a:r>
              <a:rPr lang="en-US" dirty="0"/>
              <a:t> </a:t>
            </a:r>
            <a:r>
              <a:rPr lang="en-US" sz="1800" dirty="0"/>
              <a:t>(Statement of Standard Five)</a:t>
            </a:r>
          </a:p>
          <a:p>
            <a:pPr marL="0" indent="0">
              <a:spcBef>
                <a:spcPts val="3000"/>
              </a:spcBef>
              <a:buClr>
                <a:srgbClr val="005895"/>
              </a:buClr>
              <a:buNone/>
            </a:pPr>
            <a:r>
              <a:rPr lang="en-US" dirty="0"/>
              <a:t>“…the institution </a:t>
            </a:r>
            <a:r>
              <a:rPr lang="en-US" dirty="0">
                <a:solidFill>
                  <a:srgbClr val="C00000"/>
                </a:solidFill>
              </a:rPr>
              <a:t>assesses the effectiveness of its efforts to achieve an equitable educational experience for all of its students</a:t>
            </a:r>
            <a:r>
              <a:rPr lang="en-US" dirty="0"/>
              <a:t> …								       </a:t>
            </a:r>
            <a:r>
              <a:rPr lang="en-US" sz="1800" dirty="0"/>
              <a:t>(5.20)</a:t>
            </a:r>
          </a:p>
          <a:p>
            <a:pPr marL="0" indent="0">
              <a:buClr>
                <a:srgbClr val="005895"/>
              </a:buClr>
              <a:buNone/>
            </a:pPr>
            <a:endParaRPr lang="en-US" sz="1800" dirty="0"/>
          </a:p>
        </p:txBody>
      </p:sp>
      <p:sp>
        <p:nvSpPr>
          <p:cNvPr id="4" name="Slide Number Placeholder 3">
            <a:extLst>
              <a:ext uri="{FF2B5EF4-FFF2-40B4-BE49-F238E27FC236}">
                <a16:creationId xmlns:a16="http://schemas.microsoft.com/office/drawing/2014/main" id="{1C4EA544-AD66-4CC1-B18B-506CB5EFFCAA}"/>
              </a:ext>
            </a:extLst>
          </p:cNvPr>
          <p:cNvSpPr>
            <a:spLocks noGrp="1"/>
          </p:cNvSpPr>
          <p:nvPr>
            <p:ph type="sldNum" sz="quarter" idx="12"/>
          </p:nvPr>
        </p:nvSpPr>
        <p:spPr/>
        <p:txBody>
          <a:bodyPr/>
          <a:lstStyle/>
          <a:p>
            <a:fld id="{70C5FF30-07EE-5847-AAA9-A367C1F45818}" type="slidenum">
              <a:rPr lang="en-US" smtClean="0"/>
              <a:pPr/>
              <a:t>9</a:t>
            </a:fld>
            <a:endParaRPr lang="en-US" dirty="0"/>
          </a:p>
        </p:txBody>
      </p:sp>
    </p:spTree>
    <p:extLst>
      <p:ext uri="{BB962C8B-B14F-4D97-AF65-F5344CB8AC3E}">
        <p14:creationId xmlns:p14="http://schemas.microsoft.com/office/powerpoint/2010/main" val="41448480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532</TotalTime>
  <Words>1991</Words>
  <Application>Microsoft Office PowerPoint</Application>
  <PresentationFormat>Widescreen</PresentationFormat>
  <Paragraphs>213</Paragraphs>
  <Slides>29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Arial</vt:lpstr>
      <vt:lpstr>Arial Rounded MT Bold</vt:lpstr>
      <vt:lpstr>Calibri</vt:lpstr>
      <vt:lpstr>Calibri Light</vt:lpstr>
      <vt:lpstr>Helvetica</vt:lpstr>
      <vt:lpstr>Monotype Corsiva</vt:lpstr>
      <vt:lpstr>Verdana</vt:lpstr>
      <vt:lpstr>Wingdings</vt:lpstr>
      <vt:lpstr>Office Theme</vt:lpstr>
      <vt:lpstr>Advancing a Massachusetts Culture of Assessment</vt:lpstr>
      <vt:lpstr>Our agenda for today</vt:lpstr>
      <vt:lpstr>Dual Purposes of Accreditation</vt:lpstr>
      <vt:lpstr>Standards for Accreditation</vt:lpstr>
      <vt:lpstr>2021 Standards for Accreditation</vt:lpstr>
      <vt:lpstr>Some changes from the 2020 mid-course review</vt:lpstr>
      <vt:lpstr>Organization and Governance (Standard Three)</vt:lpstr>
      <vt:lpstr>The governing board …</vt:lpstr>
      <vt:lpstr>Diversity, Equity, Inclusion  </vt:lpstr>
      <vt:lpstr>Chat Box Question</vt:lpstr>
      <vt:lpstr>Three major emphases in the Standards</vt:lpstr>
      <vt:lpstr>Three Dimensions of Quality</vt:lpstr>
      <vt:lpstr>Standard 8*</vt:lpstr>
      <vt:lpstr> Standard 8: Measures of Student Success</vt:lpstr>
      <vt:lpstr>Mission-appropriate measures</vt:lpstr>
      <vt:lpstr>Standard 9: What to disclose?</vt:lpstr>
      <vt:lpstr>What do the Standards say about disclosing “results”</vt:lpstr>
      <vt:lpstr>Information on Student Success</vt:lpstr>
      <vt:lpstr>Student Success on the Annual Report</vt:lpstr>
      <vt:lpstr>Chat Box Question</vt:lpstr>
      <vt:lpstr>Student Achievement &amp; Success Forms</vt:lpstr>
      <vt:lpstr>E-Series: Making Assessment More Explicit</vt:lpstr>
      <vt:lpstr>Data First Forms for Standard 8</vt:lpstr>
      <vt:lpstr>Form 8.2: Other Measures</vt:lpstr>
      <vt:lpstr>Using the Data Forms in accreditation reports (SEAS)</vt:lpstr>
      <vt:lpstr>Using the Data Forms (continued)</vt:lpstr>
      <vt:lpstr>Three commendations</vt:lpstr>
      <vt:lpstr>Three recommendations</vt:lpstr>
      <vt:lpstr>Questions, comments, insights?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Mia Caligaris</dc:creator>
  <cp:lastModifiedBy>Patricia O'Brien, SND</cp:lastModifiedBy>
  <cp:revision>30</cp:revision>
  <dcterms:created xsi:type="dcterms:W3CDTF">2018-07-30T15:52:24Z</dcterms:created>
  <dcterms:modified xsi:type="dcterms:W3CDTF">2022-01-31T18:37:13Z</dcterms:modified>
</cp:coreProperties>
</file>